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</p:sldMasterIdLst>
  <p:notesMasterIdLst>
    <p:notesMasterId r:id="rId14"/>
  </p:notesMasterIdLst>
  <p:sldIdLst>
    <p:sldId id="315" r:id="rId3"/>
    <p:sldId id="356" r:id="rId4"/>
    <p:sldId id="359" r:id="rId5"/>
    <p:sldId id="353" r:id="rId6"/>
    <p:sldId id="357" r:id="rId7"/>
    <p:sldId id="352" r:id="rId8"/>
    <p:sldId id="360" r:id="rId9"/>
    <p:sldId id="361" r:id="rId10"/>
    <p:sldId id="337" r:id="rId11"/>
    <p:sldId id="358" r:id="rId12"/>
    <p:sldId id="307" r:id="rId13"/>
  </p:sldIdLst>
  <p:sldSz cx="12192000" cy="6858000"/>
  <p:notesSz cx="6858000" cy="9144000"/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157" autoAdjust="0"/>
  </p:normalViewPr>
  <p:slideViewPr>
    <p:cSldViewPr snapToGrid="0" snapToObjects="1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EC1B8-CC5B-7C42-BEEC-3A5E0258FABB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C1FC9-4DC7-2A4D-A355-ED7B521CCA2A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411637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2360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2171E-026D-A30C-8CE3-E9D6A98C2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41452-9382-9249-66B6-C0FE511A1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8AB0B2-00EA-67E6-1F82-6A1E40937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80AB4-B5C8-CF92-3C4A-07A2658B3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1FC9-4DC7-2A4D-A355-ED7B521CCA2A}" type="slidenum">
              <a:rPr lang="aa-ET" smtClean="0"/>
              <a:t>2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823973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93026-5818-0F95-1A93-40C57ECA9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EAA85-42C6-0D1F-D209-809FE8353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D90F1-45C2-B7D0-C9F6-067A3C909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0DF65-1D3C-507C-52CD-0C9C84521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1FC9-4DC7-2A4D-A355-ED7B521CCA2A}" type="slidenum">
              <a:rPr lang="aa-ET" smtClean="0"/>
              <a:t>3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696780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5D40D-A219-7F25-4991-57ABC76C5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EF9B76-0596-42D9-602C-523E12BC5E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EF887A-7A61-9376-B554-3F548D6B4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C0EE0-D20D-97DB-0506-6E603A25B0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DC1FC9-4DC7-2A4D-A355-ED7B521CCA2A}" type="slidenum">
              <a:rPr lang="aa-ET" smtClean="0"/>
              <a:t>4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07817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33EDD-1F19-7737-E931-7AD4CF921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ECEC5E-6B21-1A43-6FD0-97A1C4C9D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58B5B-B9A7-964B-8E6D-13023ADF8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79075-D58C-CA40-5CBC-C116D5F54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1FC9-4DC7-2A4D-A355-ED7B521CCA2A}" type="slidenum">
              <a:rPr lang="aa-ET" smtClean="0"/>
              <a:t>5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327440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93026-5818-0F95-1A93-40C57ECA9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EAA85-42C6-0D1F-D209-809FE8353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D90F1-45C2-B7D0-C9F6-067A3C909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0DF65-1D3C-507C-52CD-0C9C84521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1FC9-4DC7-2A4D-A355-ED7B521CCA2A}" type="slidenum">
              <a:rPr lang="aa-ET" smtClean="0"/>
              <a:t>6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300622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93026-5818-0F95-1A93-40C57ECA9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EAA85-42C6-0D1F-D209-809FE8353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D90F1-45C2-B7D0-C9F6-067A3C909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0DF65-1D3C-507C-52CD-0C9C84521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1FC9-4DC7-2A4D-A355-ED7B521CCA2A}" type="slidenum">
              <a:rPr lang="aa-ET" smtClean="0"/>
              <a:t>7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843051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93026-5818-0F95-1A93-40C57ECA9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EAA85-42C6-0D1F-D209-809FE8353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D90F1-45C2-B7D0-C9F6-067A3C909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0DF65-1D3C-507C-52CD-0C9C84521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1FC9-4DC7-2A4D-A355-ED7B521CCA2A}" type="slidenum">
              <a:rPr lang="aa-ET" smtClean="0"/>
              <a:t>8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363959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B4BF1-CD84-FE55-4496-AE8B79681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5C585C-B178-1B4D-CD1E-65E9A6D62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0D5981-0974-D32A-B6B9-A23BFB47F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5BFF1-6875-F36F-4BC6-B4AC1E02C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1FC9-4DC7-2A4D-A355-ED7B521CCA2A}" type="slidenum">
              <a:rPr lang="aa-ET" smtClean="0"/>
              <a:t>9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121018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78C25-76BE-88B9-59E7-C3A8117BE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31498D-CBBF-0374-63F5-3B997925A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0833C-210E-7A8E-7DCA-A25057BF5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3156F-EF90-2FED-C42F-BCDD189930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C1FC9-4DC7-2A4D-A355-ED7B521CCA2A}" type="slidenum">
              <a:rPr lang="aa-ET" smtClean="0"/>
              <a:t>10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5718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BA813-FACC-DD49-A19F-AD4701C25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C3688-8B3A-CF48-AD69-C7FB09679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E4DFC-38E2-BD40-8CDD-D03C9205C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BD3E9-2C06-A84C-83C5-07628516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A9BFB-AB26-BD49-BF99-DA2922040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9057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7C3BB-8D01-C04D-88FD-F44D30888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E6D31-79FD-1442-A8F2-EDC9CD901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856CC-2C07-8D4D-AE3F-4CD97F714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6BD20-0885-FD4B-8B5A-1CCD3DE5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29725-4902-9547-8C96-B3F6A4591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29021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2D144-1F42-E546-9CAB-456BEED62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4F3A2-48CC-334B-A95E-F52601C86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62DA8-4E8F-D347-B593-AA0F1057B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90E70-E407-CB40-A387-BAE2584D3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D7543-E53B-E842-BFBA-B767049BB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33349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C9716-C267-DA43-B672-24B1A4811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7BC7F-30DB-3F45-B97C-304A4FEF33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C1F63-51B8-E340-9FD8-0463142557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8C0C69-4BE9-D44D-BF3D-DD521CE92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8528B-5E62-B24E-8993-7F0CDC70D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AA03D-7283-504C-B1A4-57644C5D8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194497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846F9-79C9-8B48-8760-4A056FB35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F80B6-2CA0-234F-92B3-CFF0A9260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495B20-4485-BF4B-8807-D5139CDD8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362C16-2347-9043-9262-16C5A96BBA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8FF1B-CBCF-D24B-9B12-A45E63FFCA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0B95C7-E4CB-084B-9354-859367C9F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B348F7-5A2E-7A46-A2F0-530C2F868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C01BFE-1E7D-2A4F-A2C1-73DCA1671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745192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7ACAE-2871-5440-88FD-3BA27B3EB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09EC64-7D24-234D-A6D8-0ECE27B8F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EC37A7-AA76-F44F-A13F-50200066C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64F2A1-E730-FD43-A47B-675BA66BB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93552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34AA02-B206-964F-8BCA-3070FDEEC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CC22BE-1040-E74B-9928-F95AA8ADB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FB05F-6B25-CC4E-92B9-85110DD4D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99202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57828-71FD-8C45-80F1-944539674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5A8B6-798B-7443-82A6-29F466096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2798C-8664-014E-9077-67AD712D2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F2B054-E421-FA41-95BE-E0FC4019E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D3076E-DC2C-8941-B300-9B54C3A5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891B53-3F3A-CA46-9316-3D91CB83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339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E4E5F-8C74-2C4F-B0EE-9F5C25736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20F88-2950-3347-AD99-F2CF0797E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a-E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61582-76C8-1A4A-9A81-88FA5822C8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B14089-08AF-B94C-9552-4A28B34F7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1B058-BCC0-8145-8E8B-6B2E18B86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BB4C2-4A28-A444-AE29-0512C74D8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0066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945DC-FAD4-934F-8688-D8C09BCBA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236FAF-731C-8942-9974-63BCA4457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B311B-CB9C-3B42-BD3A-E0239009B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99D47-9D89-5845-A10A-323316AB4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18502-D4EF-F646-828F-749B9BE0F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767916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CBBF03-9B1B-0A49-AFFC-1DFC772BC5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907A2-26C8-504B-A042-48E517122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3DC9C-A0A5-C14E-86CC-8CB6EE09E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F0571-A90F-8E4C-92CF-1B777EE8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217F3-630B-2943-BB9B-4C5F191F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957695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94677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84877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68919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7915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49616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74974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Google Shape;34;p5"/>
          <p:cNvSpPr/>
          <p:nvPr userDrawn="1"/>
        </p:nvSpPr>
        <p:spPr>
          <a:xfrm>
            <a:off x="9808488" y="0"/>
            <a:ext cx="1191600" cy="102800"/>
          </a:xfrm>
          <a:prstGeom prst="rect">
            <a:avLst/>
          </a:prstGeom>
          <a:solidFill>
            <a:srgbClr val="C29C7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Google Shape;35;p5"/>
          <p:cNvSpPr/>
          <p:nvPr userDrawn="1"/>
        </p:nvSpPr>
        <p:spPr>
          <a:xfrm>
            <a:off x="11000416" y="0"/>
            <a:ext cx="1191600" cy="102800"/>
          </a:xfrm>
          <a:prstGeom prst="rect">
            <a:avLst/>
          </a:prstGeom>
          <a:solidFill>
            <a:srgbClr val="2F72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Google Shape;36;p5"/>
          <p:cNvSpPr/>
          <p:nvPr userDrawn="1"/>
        </p:nvSpPr>
        <p:spPr>
          <a:xfrm>
            <a:off x="0" y="0"/>
            <a:ext cx="1191600" cy="102800"/>
          </a:xfrm>
          <a:prstGeom prst="rect">
            <a:avLst/>
          </a:prstGeom>
          <a:solidFill>
            <a:srgbClr val="2F724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Google Shape;37;p5"/>
          <p:cNvSpPr/>
          <p:nvPr userDrawn="1"/>
        </p:nvSpPr>
        <p:spPr>
          <a:xfrm>
            <a:off x="1191613" y="0"/>
            <a:ext cx="8616800" cy="102800"/>
          </a:xfrm>
          <a:prstGeom prst="rect">
            <a:avLst/>
          </a:prstGeom>
          <a:solidFill>
            <a:srgbClr val="126C3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5648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64106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61433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83885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96013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34363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54879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E35025EC-BABE-49FA-B7CE-06B65D191D88}" type="datetimeFigureOut">
              <a:rPr lang="en-US" kern="0" smtClean="0">
                <a:solidFill>
                  <a:prstClr val="white">
                    <a:tint val="75000"/>
                    <a:alpha val="60000"/>
                  </a:prstClr>
                </a:solidFill>
                <a:latin typeface="Arial"/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5/30/2024</a:t>
            </a:fld>
            <a:endParaRPr lang="en-US" kern="0">
              <a:solidFill>
                <a:prstClr val="white">
                  <a:tint val="75000"/>
                  <a:alpha val="60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en-US" kern="0">
              <a:solidFill>
                <a:prstClr val="white">
                  <a:tint val="75000"/>
                  <a:alpha val="60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 smtClean="0">
                <a:solidFill>
                  <a:prstClr val="white">
                    <a:tint val="75000"/>
                  </a:prstClr>
                </a:solidFill>
                <a:latin typeface="Arial"/>
                <a:cs typeface="Arial"/>
                <a:sym typeface="Arial"/>
              </a:rPr>
              <a:pPr algn="r">
                <a:buClr>
                  <a:srgbClr val="000000"/>
                </a:buClr>
                <a:buFont typeface="Arial"/>
                <a:buNone/>
              </a:pPr>
              <a:t>‹#›</a:t>
            </a:fld>
            <a:endParaRPr lang="en" kern="0">
              <a:solidFill>
                <a:prstClr val="white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255090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fld id="{E35025EC-BABE-49FA-B7CE-06B65D191D88}" type="datetimeFigureOut">
              <a:rPr lang="en-US" kern="0" smtClean="0">
                <a:solidFill>
                  <a:prstClr val="white">
                    <a:tint val="75000"/>
                    <a:alpha val="60000"/>
                  </a:prstClr>
                </a:solidFill>
                <a:latin typeface="Arial"/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5/30/2024</a:t>
            </a:fld>
            <a:endParaRPr lang="en-US" kern="0">
              <a:solidFill>
                <a:prstClr val="white">
                  <a:tint val="75000"/>
                  <a:alpha val="60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en-US" kern="0">
              <a:solidFill>
                <a:prstClr val="white">
                  <a:tint val="75000"/>
                  <a:alpha val="60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 smtClean="0">
                <a:solidFill>
                  <a:prstClr val="white">
                    <a:tint val="75000"/>
                  </a:prstClr>
                </a:solidFill>
                <a:latin typeface="Arial"/>
                <a:cs typeface="Arial"/>
                <a:sym typeface="Arial"/>
              </a:rPr>
              <a:pPr algn="r">
                <a:buClr>
                  <a:srgbClr val="000000"/>
                </a:buClr>
                <a:buFont typeface="Arial"/>
                <a:buNone/>
              </a:pPr>
              <a:t>‹#›</a:t>
            </a:fld>
            <a:endParaRPr lang="en" kern="0">
              <a:solidFill>
                <a:prstClr val="white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408646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32136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25EC-BABE-49FA-B7CE-06B65D191D88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5/30/2024</a:t>
            </a:fld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>
                <a:solidFill>
                  <a:prstClr val="white">
                    <a:tint val="75000"/>
                  </a:prstClr>
                </a:solidFill>
              </a:rPr>
              <a:pPr algn="r"/>
              <a:t>‹#›</a:t>
            </a:fld>
            <a:endParaRPr lang="en">
              <a:solidFill>
                <a:prstClr val="white">
                  <a:tint val="75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80223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914400" y="225612"/>
            <a:ext cx="103632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914400" y="1957936"/>
            <a:ext cx="103632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1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-167" y="6440375"/>
            <a:ext cx="12192000" cy="4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6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0BEA7D-54E7-8C4C-95DC-C055BEA8F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a-E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ADC948-ECFF-2646-949F-C694C7D2E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a-E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A2A4-245A-C743-9C58-1A1C235A1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9F54F-B4B9-C642-AF36-7E280B2EA0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D097A-3136-0F4E-9494-B1151A76D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0377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928F7D9-13C3-CB47-B796-CB041AD60614}" type="datetimeFigureOut">
              <a:rPr lang="aa-ET" smtClean="0"/>
              <a:t>05/30/2024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6DCD34A-B7D2-8A45-82FA-C5BCA88E4CFC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07252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</p:sldLayoutIdLst>
  <p:transition>
    <p:fade thruBlk="1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fld id="{00000000-1234-1234-1234-123412341234}" type="slidenum">
              <a:rPr lang="en">
                <a:solidFill>
                  <a:prstClr val="white">
                    <a:tint val="75000"/>
                  </a:prstClr>
                </a:solidFill>
              </a:rPr>
              <a:pPr/>
              <a:t>1</a:t>
            </a:fld>
            <a:endParaRPr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Google Shape;88;p12"/>
          <p:cNvSpPr txBox="1">
            <a:spLocks/>
          </p:cNvSpPr>
          <p:nvPr/>
        </p:nvSpPr>
        <p:spPr>
          <a:xfrm>
            <a:off x="758283" y="1606697"/>
            <a:ext cx="10404088" cy="207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  <a:defRPr sz="4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  <a:defRPr sz="4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  <a:defRPr sz="4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  <a:defRPr sz="4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  <a:defRPr sz="4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  <a:defRPr sz="4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  <a:defRPr sz="4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  <a:defRPr sz="4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aleway"/>
              <a:buNone/>
              <a:defRPr sz="48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buClr>
                <a:prstClr val="white"/>
              </a:buClr>
            </a:pPr>
            <a:r>
              <a:rPr lang="en-GB" sz="5333" b="1" kern="0" dirty="0">
                <a:solidFill>
                  <a:schemeClr val="tx1">
                    <a:lumMod val="50000"/>
                  </a:schemeClr>
                </a:solidFill>
                <a:latin typeface="Lato" panose="020B0604020202020204" charset="0"/>
              </a:rPr>
              <a:t>Zambia’s Position </a:t>
            </a:r>
          </a:p>
        </p:txBody>
      </p:sp>
      <p:sp>
        <p:nvSpPr>
          <p:cNvPr id="9" name="Google Shape;88;p12"/>
          <p:cNvSpPr txBox="1">
            <a:spLocks/>
          </p:cNvSpPr>
          <p:nvPr/>
        </p:nvSpPr>
        <p:spPr>
          <a:xfrm>
            <a:off x="2062489" y="4125983"/>
            <a:ext cx="7726783" cy="734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Raleway"/>
              <a:buNone/>
              <a:defRPr sz="4400" b="0" i="0" u="none" strike="noStrike" cap="none">
                <a:solidFill>
                  <a:schemeClr val="tx1">
                    <a:lumMod val="75000"/>
                  </a:schemeClr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Raleway"/>
              <a:buNone/>
              <a:defRPr sz="4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Raleway"/>
              <a:buNone/>
              <a:defRPr sz="4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Raleway"/>
              <a:buNone/>
              <a:defRPr sz="4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Raleway"/>
              <a:buNone/>
              <a:defRPr sz="4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Raleway"/>
              <a:buNone/>
              <a:defRPr sz="4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Raleway"/>
              <a:buNone/>
              <a:defRPr sz="4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Raleway"/>
              <a:buNone/>
              <a:defRPr sz="4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Raleway"/>
              <a:buNone/>
              <a:defRPr sz="4400" b="0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>
              <a:buClr>
                <a:srgbClr val="1E5155"/>
              </a:buClr>
            </a:pPr>
            <a:r>
              <a:rPr lang="en-US" sz="2667" b="1" kern="0" dirty="0">
                <a:solidFill>
                  <a:schemeClr val="tx1"/>
                </a:solidFill>
              </a:rPr>
              <a:t>Presenter:</a:t>
            </a:r>
            <a:r>
              <a:rPr lang="en-US" sz="2667" kern="0" dirty="0">
                <a:solidFill>
                  <a:srgbClr val="6AAC90">
                    <a:lumMod val="40000"/>
                    <a:lumOff val="60000"/>
                  </a:srgbClr>
                </a:solidFill>
              </a:rPr>
              <a:t> </a:t>
            </a:r>
            <a:r>
              <a:rPr lang="en-US" sz="2667" kern="0" dirty="0">
                <a:solidFill>
                  <a:prstClr val="black"/>
                </a:solidFill>
              </a:rPr>
              <a:t>Mr. Peter N Mumba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2EDF81-35F7-E896-BAD0-CBCF80190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806" y="5263061"/>
            <a:ext cx="1552147" cy="156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914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986EEF-7CD9-1CC2-C3E6-AA8111FE0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A9BC6A-59B5-E14C-8EC0-82F3EB684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0331-3E35-9D68-CC52-345EFBABD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531E86-73C6-2FC5-53D3-08C13C406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637762"/>
            <a:ext cx="3203255" cy="5576770"/>
          </a:xfrm>
        </p:spPr>
        <p:txBody>
          <a:bodyPr anchor="t"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Debt Management in Zambia</a:t>
            </a:r>
            <a:endParaRPr lang="aa-ET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8590AC-A0E5-BB67-BEAA-729FEE1EB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74C7D-1C9F-16E8-4C5C-53865CE18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8646" y="637762"/>
            <a:ext cx="7797390" cy="6007948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latin typeface="Abadi" panose="020B0604020104020204" pitchFamily="34" charset="0"/>
              </a:rPr>
              <a:t>Moratorium (suspension) on debt service payments </a:t>
            </a:r>
            <a:r>
              <a:rPr lang="en-US" sz="2000" dirty="0">
                <a:latin typeface="Abadi" panose="020B0604020104020204" pitchFamily="34" charset="0"/>
              </a:rPr>
              <a:t>from 2020 pending comprehensive debt restructuring. </a:t>
            </a:r>
          </a:p>
          <a:p>
            <a:pPr algn="just">
              <a:lnSpc>
                <a:spcPct val="150000"/>
              </a:lnSpc>
            </a:pPr>
            <a:r>
              <a:rPr lang="en-US" sz="2000" b="1" dirty="0">
                <a:latin typeface="Abadi" panose="020B0604020104020204" pitchFamily="34" charset="0"/>
              </a:rPr>
              <a:t>International Monetary Fund Program: </a:t>
            </a:r>
            <a:r>
              <a:rPr lang="en-US" sz="2000" dirty="0">
                <a:latin typeface="Abadi" panose="020B0604020104020204" pitchFamily="34" charset="0"/>
              </a:rPr>
              <a:t>36 months and at a value of US$1.4 billion</a:t>
            </a:r>
          </a:p>
          <a:p>
            <a:pPr algn="just">
              <a:lnSpc>
                <a:spcPct val="150000"/>
              </a:lnSpc>
            </a:pPr>
            <a:r>
              <a:rPr lang="en-US" sz="2000" b="1" dirty="0">
                <a:latin typeface="Abadi" panose="020B0604020104020204" pitchFamily="34" charset="0"/>
              </a:rPr>
              <a:t>Debt Restructuring: </a:t>
            </a:r>
            <a:r>
              <a:rPr lang="en-US" sz="2000" dirty="0">
                <a:latin typeface="Abadi" panose="020B0604020104020204" pitchFamily="34" charset="0"/>
              </a:rPr>
              <a:t>Zambia hopes to restructure US$12.8 billion in order to improve its debt carrying capacity. </a:t>
            </a:r>
          </a:p>
          <a:p>
            <a:pPr algn="just">
              <a:lnSpc>
                <a:spcPct val="150000"/>
              </a:lnSpc>
            </a:pPr>
            <a:r>
              <a:rPr lang="en-GB" sz="2000" b="1" dirty="0">
                <a:latin typeface="Abadi" panose="020B0604020104020204" pitchFamily="34" charset="0"/>
              </a:rPr>
              <a:t>Public Debt Management Act – </a:t>
            </a:r>
            <a:r>
              <a:rPr lang="en-GB" sz="2000" dirty="0">
                <a:latin typeface="Abadi" panose="020B0604020104020204" pitchFamily="34" charset="0"/>
              </a:rPr>
              <a:t>Promote Responsible Borrowing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 Medium Term Debt Strategy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 Annual Borrowing Plan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Debt Management Office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Sinking Fund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More transparency (Quarterly engagements with MoF, BoZ, GRZ)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Enhanced Accountability and transparency Oversight</a:t>
            </a:r>
          </a:p>
        </p:txBody>
      </p:sp>
    </p:spTree>
    <p:extLst>
      <p:ext uri="{BB962C8B-B14F-4D97-AF65-F5344CB8AC3E}">
        <p14:creationId xmlns:p14="http://schemas.microsoft.com/office/powerpoint/2010/main" val="3809603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A21062-501B-46A7-4235-DF137606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CD5B2-9696-312D-99A6-D98D1116C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73" y="256827"/>
            <a:ext cx="11018520" cy="887697"/>
          </a:xfrm>
        </p:spPr>
        <p:txBody>
          <a:bodyPr anchor="b"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Debt Restructuring –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G20 Common Framework    </a:t>
            </a: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a-E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E0890-7C67-12AE-29A3-896D77115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873336" cy="4119172"/>
          </a:xfrm>
        </p:spPr>
        <p:txBody>
          <a:bodyPr anchor="t">
            <a:normAutofit/>
          </a:bodyPr>
          <a:lstStyle/>
          <a:p>
            <a:pPr algn="just"/>
            <a:r>
              <a:rPr lang="en-US" sz="2000" dirty="0">
                <a:latin typeface="Abadi" panose="020B0604020104020204" pitchFamily="34" charset="0"/>
              </a:rPr>
              <a:t>Managed to restructure US$ 6.3 Billion of Official Creditor (0CC) Debt.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A Memorandum of understanding between OCC and Creditors was finalized with China and India signing in March this year. 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Managed to restructure in principle our US$ 3 billion Eurobond debt. 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What remains is to restructure the remaining US$ 3 billion Private creditor debt. </a:t>
            </a:r>
          </a:p>
          <a:p>
            <a:endParaRPr lang="en-US" sz="2000" b="1" dirty="0">
              <a:latin typeface="Abadi" panose="020B06040201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42A682-E322-F3E4-FADA-9F7E3A389E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97" r="3348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05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B60F0A-8A12-0ECD-0DC6-FEA376FCA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713AF6-5FE2-4F62-9225-478E9BFE1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96290D-D6AF-CCE6-ECCC-FEE24BCD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7FECBA-4E91-B0A8-5BDD-D48E535FA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637762"/>
            <a:ext cx="3203255" cy="5576770"/>
          </a:xfrm>
        </p:spPr>
        <p:txBody>
          <a:bodyPr anchor="t"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Movements in Public Debt </a:t>
            </a:r>
            <a:endParaRPr lang="aa-ET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5E4814-1D95-0B5B-BE46-85B0305A3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E7DB1-4614-98FA-BA4B-21CE34F1D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7936" y="850052"/>
            <a:ext cx="7797390" cy="600794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en-GB" sz="2000" dirty="0">
              <a:latin typeface="Abadi" panose="020B06040201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C1807-3A14-ED55-702F-7B8B9D4B4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384" y="-1"/>
            <a:ext cx="8307238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36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2E1044-5301-5853-E5D1-62CB2B5DA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0D80535-A7BB-DE59-847D-3CAEADC99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13AEF3-1C87-1A5B-F784-D3A0EE2F7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7DC83-D78A-FDC5-E558-E8A79DCD8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637762"/>
            <a:ext cx="3203255" cy="5576770"/>
          </a:xfrm>
        </p:spPr>
        <p:txBody>
          <a:bodyPr anchor="t"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Zambia’s Current Debt Position </a:t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Ministry of Finance and National Planning, Zambia’s total debt burden increased from US$19.8 billion in 2020 reaching US$22.7 billion at the end of 2021 and US$25 billion at end of 2023 as shown in the table</a:t>
            </a:r>
            <a:endParaRPr lang="aa-ET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642F6B-8A89-9CB4-547B-DDFC3E950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C104F4C-D919-4BD7-9131-158122B168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389269"/>
              </p:ext>
            </p:extLst>
          </p:nvPr>
        </p:nvGraphicFramePr>
        <p:xfrm>
          <a:off x="3889556" y="221297"/>
          <a:ext cx="8158065" cy="6244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8701">
                  <a:extLst>
                    <a:ext uri="{9D8B030D-6E8A-4147-A177-3AD203B41FA5}">
                      <a16:colId xmlns:a16="http://schemas.microsoft.com/office/drawing/2014/main" val="3688675066"/>
                    </a:ext>
                  </a:extLst>
                </a:gridCol>
                <a:gridCol w="3314752">
                  <a:extLst>
                    <a:ext uri="{9D8B030D-6E8A-4147-A177-3AD203B41FA5}">
                      <a16:colId xmlns:a16="http://schemas.microsoft.com/office/drawing/2014/main" val="2857629275"/>
                    </a:ext>
                  </a:extLst>
                </a:gridCol>
                <a:gridCol w="2194612">
                  <a:extLst>
                    <a:ext uri="{9D8B030D-6E8A-4147-A177-3AD203B41FA5}">
                      <a16:colId xmlns:a16="http://schemas.microsoft.com/office/drawing/2014/main" val="3696166635"/>
                    </a:ext>
                  </a:extLst>
                </a:gridCol>
              </a:tblGrid>
              <a:tr h="8189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Type of Debt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Amount (US$ Millions)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1059489"/>
                  </a:ext>
                </a:extLst>
              </a:tr>
              <a:tr h="5440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Total Public Sector Debt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25,033.34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5537967"/>
                  </a:ext>
                </a:extLst>
              </a:tr>
              <a:tr h="8189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Central Government External Debt 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14,572.92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5136725"/>
                  </a:ext>
                </a:extLst>
              </a:tr>
              <a:tr h="9694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Guaranteed State-Owned Enterprises external Debt 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1,407.14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216069"/>
                  </a:ext>
                </a:extLst>
              </a:tr>
              <a:tr h="5768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Non-Guaranteed External Debt 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Fully Re-paid 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8189800"/>
                  </a:ext>
                </a:extLst>
              </a:tr>
              <a:tr h="8189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Central Government Domestic Debt 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9,053.28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5447303"/>
                  </a:ext>
                </a:extLst>
              </a:tr>
              <a:tr h="5768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Private Sector External Debt 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8,023.60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81225"/>
                  </a:ext>
                </a:extLst>
              </a:tr>
              <a:tr h="5440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Total External Arrears 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6,379.87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1710546"/>
                  </a:ext>
                </a:extLst>
              </a:tr>
              <a:tr h="5768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</a:rPr>
                        <a:t>Total Domestic Arrears 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</a:rPr>
                        <a:t>3,704.43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3364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4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A21062-501B-46A7-4235-DF137606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CD5B2-9696-312D-99A6-D98D1116C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73" y="256827"/>
            <a:ext cx="11018520" cy="887697"/>
          </a:xfrm>
        </p:spPr>
        <p:txBody>
          <a:bodyPr anchor="b"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Debt Restructuring –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G20 Common Framework    </a:t>
            </a: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a-E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E0890-7C67-12AE-29A3-896D77115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873336" cy="4119172"/>
          </a:xfrm>
        </p:spPr>
        <p:txBody>
          <a:bodyPr anchor="t">
            <a:normAutofit/>
          </a:bodyPr>
          <a:lstStyle/>
          <a:p>
            <a:pPr algn="just"/>
            <a:r>
              <a:rPr lang="en-US" sz="2000" dirty="0">
                <a:latin typeface="Abadi" panose="020B0604020104020204" pitchFamily="34" charset="0"/>
              </a:rPr>
              <a:t>Significant maturity extensions of our existing debt by more than twelve years with final maturity in the year 2043.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Principle repayments are starting in 2026, three years from now, however, only for 0.5 per cent of the debt stock per annum for the period 2026 to 2035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Zambia was supposed to pay </a:t>
            </a:r>
            <a:r>
              <a:rPr lang="en-US" sz="2000" b="1" dirty="0">
                <a:solidFill>
                  <a:srgbClr val="FF0000"/>
                </a:solidFill>
                <a:latin typeface="Abadi" panose="020B0604020104020204" pitchFamily="34" charset="0"/>
              </a:rPr>
              <a:t>US$6.3 billion </a:t>
            </a:r>
            <a:r>
              <a:rPr lang="en-US" sz="2000" dirty="0">
                <a:latin typeface="Abadi" panose="020B0604020104020204" pitchFamily="34" charset="0"/>
              </a:rPr>
              <a:t>over the period. With agreement over the next ten years, US$ 750 million will be paid while without the agreement, we would have had to pay a US$6.3 billion. 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It generates </a:t>
            </a:r>
            <a:r>
              <a:rPr lang="en-US" sz="2000" b="1" dirty="0">
                <a:solidFill>
                  <a:srgbClr val="FF0000"/>
                </a:solidFill>
                <a:latin typeface="Abadi" panose="020B0604020104020204" pitchFamily="34" charset="0"/>
              </a:rPr>
              <a:t>US$5.8 billion </a:t>
            </a:r>
            <a:r>
              <a:rPr lang="en-US" sz="2000" dirty="0">
                <a:latin typeface="Abadi" panose="020B0604020104020204" pitchFamily="34" charset="0"/>
              </a:rPr>
              <a:t>in debt services saving which unlock resources that can be utilized for our developmental programmes. </a:t>
            </a:r>
          </a:p>
          <a:p>
            <a:endParaRPr lang="en-US" sz="2000" b="1" dirty="0">
              <a:latin typeface="Abadi" panose="020B06040201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42A682-E322-F3E4-FADA-9F7E3A389E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97" r="3348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77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A21062-501B-46A7-4235-DF137606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CD5B2-9696-312D-99A6-D98D1116C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73" y="256827"/>
            <a:ext cx="11018520" cy="887697"/>
          </a:xfrm>
        </p:spPr>
        <p:txBody>
          <a:bodyPr anchor="b"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Debt Restructuring –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G20 Common Framework    </a:t>
            </a: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a-E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E0890-7C67-12AE-29A3-896D77115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873336" cy="4119172"/>
          </a:xfrm>
        </p:spPr>
        <p:txBody>
          <a:bodyPr anchor="t"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000" b="1" dirty="0">
                <a:latin typeface="Abadi" panose="020B0604020104020204" pitchFamily="34" charset="0"/>
              </a:rPr>
              <a:t>Some risks include: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Resumption of debt servicing (</a:t>
            </a:r>
            <a:r>
              <a:rPr lang="en-US" sz="2000" dirty="0" err="1">
                <a:latin typeface="Abadi" panose="020B0604020104020204" pitchFamily="34" charset="0"/>
              </a:rPr>
              <a:t>E.g</a:t>
            </a:r>
            <a:r>
              <a:rPr lang="en-US" sz="2000" dirty="0">
                <a:latin typeface="Abadi" panose="020B0604020104020204" pitchFamily="34" charset="0"/>
              </a:rPr>
              <a:t> </a:t>
            </a:r>
            <a:r>
              <a:rPr lang="en-US" sz="2000" dirty="0">
                <a:solidFill>
                  <a:schemeClr val="accent1"/>
                </a:solidFill>
                <a:latin typeface="Abadi" panose="020B0604020104020204" pitchFamily="34" charset="0"/>
              </a:rPr>
              <a:t>US$75 million down payment on the date of exchange of bonds</a:t>
            </a:r>
            <a:r>
              <a:rPr lang="en-US" sz="2000" dirty="0">
                <a:latin typeface="Abadi" panose="020B0604020104020204" pitchFamily="34" charset="0"/>
              </a:rPr>
              <a:t>; </a:t>
            </a:r>
            <a:r>
              <a:rPr lang="en-US" sz="2000" dirty="0">
                <a:solidFill>
                  <a:schemeClr val="accent6"/>
                </a:solidFill>
                <a:latin typeface="Abadi" panose="020B0604020104020204" pitchFamily="34" charset="0"/>
              </a:rPr>
              <a:t>US$187 million in June 2024 </a:t>
            </a:r>
            <a:r>
              <a:rPr lang="en-US" sz="2000" dirty="0">
                <a:latin typeface="Abadi" panose="020B0604020104020204" pitchFamily="34" charset="0"/>
              </a:rPr>
              <a:t>&amp;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Abadi" panose="020B0604020104020204" pitchFamily="34" charset="0"/>
              </a:rPr>
              <a:t>US$79 million in December 2024).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El Nino – This has created a financing gap of about US$ 900 million. Hence, the budget needs revision &amp; It has also contributed to a 700-mega watt power deficit in the country. (Risks around copper production, SME’s and Food security). 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Depreciating Kwacha &amp; Inflation – </a:t>
            </a:r>
            <a:r>
              <a:rPr lang="en-US" sz="2000" dirty="0" err="1">
                <a:latin typeface="Abadi" panose="020B0604020104020204" pitchFamily="34" charset="0"/>
              </a:rPr>
              <a:t>BoZ</a:t>
            </a:r>
            <a:r>
              <a:rPr lang="en-US" sz="2000" dirty="0">
                <a:latin typeface="Abadi" panose="020B0604020104020204" pitchFamily="34" charset="0"/>
              </a:rPr>
              <a:t> Continues to embark on a tight monetary policy stance (Under performance of Bonds and Treasury Bills Offer – Risk to budget financing). 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Rigidities in the caused by the country’s IMF programs – E.g. inflexible inflation target, reserves, austerity measure (subsidies &amp; cost reflective energy </a:t>
            </a:r>
            <a:r>
              <a:rPr lang="en-US" sz="2000" dirty="0" err="1">
                <a:latin typeface="Abadi" panose="020B0604020104020204" pitchFamily="34" charset="0"/>
              </a:rPr>
              <a:t>tarrifs</a:t>
            </a:r>
            <a:r>
              <a:rPr lang="en-US" sz="2000" dirty="0">
                <a:latin typeface="Abadi" panose="020B0604020104020204" pitchFamily="34" charset="0"/>
              </a:rPr>
              <a:t>). </a:t>
            </a:r>
          </a:p>
          <a:p>
            <a:pPr marL="0" indent="0" algn="just">
              <a:buNone/>
            </a:pPr>
            <a:endParaRPr lang="en-US" sz="2000" dirty="0">
              <a:latin typeface="Abadi" panose="020B06040201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42A682-E322-F3E4-FADA-9F7E3A389E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97" r="3348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1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A21062-501B-46A7-4235-DF137606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CD5B2-9696-312D-99A6-D98D1116C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73" y="256827"/>
            <a:ext cx="11018520" cy="887697"/>
          </a:xfrm>
        </p:spPr>
        <p:txBody>
          <a:bodyPr anchor="b"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Debt Restructuring –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G20 Common Framework    </a:t>
            </a: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a-ET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E0890-7C67-12AE-29A3-896D77115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485" y="2066651"/>
            <a:ext cx="6873336" cy="4119172"/>
          </a:xfrm>
        </p:spPr>
        <p:txBody>
          <a:bodyPr anchor="t">
            <a:normAutofit/>
          </a:bodyPr>
          <a:lstStyle/>
          <a:p>
            <a:pPr marL="0" indent="0" algn="just">
              <a:buNone/>
            </a:pPr>
            <a:r>
              <a:rPr lang="en-US" sz="2000" b="1" dirty="0">
                <a:latin typeface="Abadi" panose="020B0604020104020204" pitchFamily="34" charset="0"/>
              </a:rPr>
              <a:t>What to look out for: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June debt service payment 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Revised budget – Gender responsive interventions 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June meeting for Eurobond Holders – To vote on the restructuring proposal. 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Investments/ performance in the mining sector – key for revenues 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Protection of SME’s</a:t>
            </a:r>
          </a:p>
          <a:p>
            <a:pPr algn="just"/>
            <a:r>
              <a:rPr lang="en-US" sz="2000" dirty="0">
                <a:latin typeface="Abadi" panose="020B0604020104020204" pitchFamily="34" charset="0"/>
              </a:rPr>
              <a:t>Monitoring of IMF program reforms </a:t>
            </a:r>
          </a:p>
          <a:p>
            <a:pPr marL="0" indent="0" algn="just">
              <a:buNone/>
            </a:pPr>
            <a:endParaRPr lang="en-US" sz="2000" dirty="0">
              <a:latin typeface="Abadi" panose="020B0604020104020204" pitchFamily="34" charset="0"/>
            </a:endParaRPr>
          </a:p>
          <a:p>
            <a:pPr algn="just"/>
            <a:endParaRPr lang="en-US" sz="2000" dirty="0">
              <a:latin typeface="Abadi" panose="020B06040201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42A682-E322-F3E4-FADA-9F7E3A389E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97" r="33487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96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E18F58-3EC3-6D6A-CE86-4AD6F4E81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C318AF-0585-9845-5AC3-2F96A4B6D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34F07D-FE74-DDD4-0172-8F5C3EA8F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9562F-CEB1-6CAA-EC70-4D9620694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637762"/>
            <a:ext cx="3203255" cy="5576770"/>
          </a:xfrm>
        </p:spPr>
        <p:txBody>
          <a:bodyPr anchor="t"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take aways from the IMF Program  </a:t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a-ET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E14F2B-DCAF-E158-574D-46F09E402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275C8-5E6B-E906-F1F5-1CDCE5EB0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7936" y="629398"/>
            <a:ext cx="7797390" cy="600794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GB" sz="2000" b="1" dirty="0">
                <a:latin typeface="Abadi" panose="020B0604020104020204" pitchFamily="34" charset="0"/>
              </a:rPr>
              <a:t>Enhance Domestic Resource Mobilisation – </a:t>
            </a:r>
            <a:r>
              <a:rPr lang="en-GB" sz="2000" dirty="0">
                <a:latin typeface="Abadi" panose="020B0604020104020204" pitchFamily="34" charset="0"/>
              </a:rPr>
              <a:t>Various Tax Reforms </a:t>
            </a:r>
          </a:p>
          <a:p>
            <a:pPr algn="just">
              <a:lnSpc>
                <a:spcPct val="150000"/>
              </a:lnSpc>
            </a:pPr>
            <a:r>
              <a:rPr lang="en-GB" sz="2000" b="1" dirty="0">
                <a:latin typeface="Abadi" panose="020B0604020104020204" pitchFamily="34" charset="0"/>
              </a:rPr>
              <a:t>Fiscal Consolidation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b="1" dirty="0">
                <a:latin typeface="Abadi" panose="020B0604020104020204" pitchFamily="34" charset="0"/>
              </a:rPr>
              <a:t>Pursues contractionary Fiscal Policy  </a:t>
            </a:r>
            <a:r>
              <a:rPr lang="en-GB" sz="2000" dirty="0">
                <a:latin typeface="Abadi" panose="020B0604020104020204" pitchFamily="34" charset="0"/>
              </a:rPr>
              <a:t>- </a:t>
            </a:r>
            <a:r>
              <a:rPr lang="en-US" sz="2000" dirty="0">
                <a:latin typeface="Abadi" panose="020B0604020104020204" pitchFamily="34" charset="0"/>
              </a:rPr>
              <a:t>The size of the Budget   is planned to contract to 33 percent in 2025 from 37 percent in 2022.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b="1" dirty="0">
                <a:latin typeface="Abadi" panose="020B0604020104020204" pitchFamily="34" charset="0"/>
              </a:rPr>
              <a:t>Pursues contractionary monetary policy </a:t>
            </a:r>
            <a:r>
              <a:rPr lang="en-GB" sz="2000" dirty="0">
                <a:latin typeface="Abadi" panose="020B0604020104020204" pitchFamily="34" charset="0"/>
              </a:rPr>
              <a:t>- </a:t>
            </a:r>
            <a:r>
              <a:rPr lang="en-US" sz="2000" dirty="0">
                <a:latin typeface="Abadi" panose="020B0604020104020204" pitchFamily="34" charset="0"/>
              </a:rPr>
              <a:t>The IMF Programme obsesses with price stability by keeping inflation between 6-8%.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b="1" dirty="0">
                <a:latin typeface="Abadi" panose="020B0604020104020204" pitchFamily="34" charset="0"/>
              </a:rPr>
              <a:t>Push towards cost reflective energy tariffs </a:t>
            </a:r>
            <a:r>
              <a:rPr lang="en-GB" sz="2000" dirty="0">
                <a:latin typeface="Abadi" panose="020B0604020104020204" pitchFamily="34" charset="0"/>
              </a:rPr>
              <a:t>- </a:t>
            </a:r>
            <a:r>
              <a:rPr lang="en-US" sz="2000" dirty="0">
                <a:latin typeface="Abadi" panose="020B0604020104020204" pitchFamily="34" charset="0"/>
              </a:rPr>
              <a:t> Tariffs to rise by an average of 17 percent between 2020 and 2025 (</a:t>
            </a:r>
            <a:r>
              <a:rPr lang="en-US" sz="2000" dirty="0" err="1">
                <a:latin typeface="Abadi" panose="020B0604020104020204" pitchFamily="34" charset="0"/>
              </a:rPr>
              <a:t>E.g</a:t>
            </a:r>
            <a:r>
              <a:rPr lang="en-US" sz="2000" dirty="0">
                <a:latin typeface="Abadi" panose="020B0604020104020204" pitchFamily="34" charset="0"/>
              </a:rPr>
              <a:t> Fuel Pump prices).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>
                <a:latin typeface="Abadi" panose="020B0604020104020204" pitchFamily="34" charset="0"/>
              </a:rPr>
              <a:t>Enhanced Social Sector Spending </a:t>
            </a:r>
          </a:p>
          <a:p>
            <a:pPr algn="just">
              <a:lnSpc>
                <a:spcPct val="150000"/>
              </a:lnSpc>
            </a:pPr>
            <a:r>
              <a:rPr lang="en-US" sz="2000" b="1" dirty="0">
                <a:latin typeface="Abadi" panose="020B0604020104020204" pitchFamily="34" charset="0"/>
              </a:rPr>
              <a:t>Restoring Debt Sustainability </a:t>
            </a:r>
          </a:p>
        </p:txBody>
      </p:sp>
    </p:spTree>
    <p:extLst>
      <p:ext uri="{BB962C8B-B14F-4D97-AF65-F5344CB8AC3E}">
        <p14:creationId xmlns:p14="http://schemas.microsoft.com/office/powerpoint/2010/main" val="3659808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A74780-DCED-E339-860A-3B74D450F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2F5B4A0-4BDA-6FD7-E10F-EC262C17B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0383" y="0"/>
            <a:ext cx="8451607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2AF760-45A6-8A67-3973-C883A2EB1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374517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CED34A-CB93-834C-760B-28EDC2AF6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637762"/>
            <a:ext cx="3203255" cy="5576770"/>
          </a:xfrm>
        </p:spPr>
        <p:txBody>
          <a:bodyPr anchor="t">
            <a:norm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Advocacy for Transparency and  Accountability </a:t>
            </a: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a-ET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23A894-3F84-51D3-538B-E212055EC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733" y="643465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65180-898B-0FFF-27D9-AD24CB773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7936" y="706913"/>
            <a:ext cx="7797390" cy="595293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rgbClr val="FF0000"/>
                </a:solidFill>
                <a:latin typeface="Abadi" panose="020B0604020104020204" pitchFamily="34" charset="0"/>
              </a:rPr>
              <a:t>PUBLIC INTEREST </a:t>
            </a:r>
            <a:r>
              <a:rPr lang="en-GB" sz="2000" dirty="0">
                <a:latin typeface="Abadi" panose="020B0604020104020204" pitchFamily="34" charset="0"/>
              </a:rPr>
              <a:t>(Public Debt Management Act, the Public Finance Management Act, the Auditor General’s Report on Public Debt), Adherence to Annual Borrowing Plans (Auditing). 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Adherence to Medium Debt Management Strategy (No non concessional debt)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Establishment of the Debt Management Office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Operationalisation of the Sinking Fund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000" dirty="0">
                <a:latin typeface="Abadi" panose="020B0604020104020204" pitchFamily="34" charset="0"/>
              </a:rPr>
              <a:t>Transparency on Loan Conditions and Terms (Drought financing)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GB" sz="2000" dirty="0">
              <a:latin typeface="Abadi" panose="020B0604020104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GB" sz="2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685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1FA70-15AE-E8C4-8EBE-063600DC3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>
            <a:normAutofit/>
          </a:bodyPr>
          <a:lstStyle/>
          <a:p>
            <a:pPr algn="ctr"/>
            <a:r>
              <a:rPr lang="en-US" sz="5400" b="1">
                <a:solidFill>
                  <a:schemeClr val="bg1">
                    <a:lumMod val="95000"/>
                    <a:lumOff val="5000"/>
                  </a:schemeClr>
                </a:solidFill>
                <a:latin typeface="Abadi" panose="020B0604020104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525859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26748</TotalTime>
  <Words>824</Words>
  <Application>Microsoft Office PowerPoint</Application>
  <PresentationFormat>Widescreen</PresentationFormat>
  <Paragraphs>91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Abadi</vt:lpstr>
      <vt:lpstr>Aptos</vt:lpstr>
      <vt:lpstr>Arial</vt:lpstr>
      <vt:lpstr>Calibri</vt:lpstr>
      <vt:lpstr>Calibri Light</vt:lpstr>
      <vt:lpstr>Garamond</vt:lpstr>
      <vt:lpstr>Lato</vt:lpstr>
      <vt:lpstr>Raleway</vt:lpstr>
      <vt:lpstr>Times New Roman</vt:lpstr>
      <vt:lpstr>Wingdings</vt:lpstr>
      <vt:lpstr>Office Theme</vt:lpstr>
      <vt:lpstr>Organic</vt:lpstr>
      <vt:lpstr>PowerPoint Presentation</vt:lpstr>
      <vt:lpstr>Debt Management in Zambia</vt:lpstr>
      <vt:lpstr>Debt Restructuring – Under the G20 Common Framework      </vt:lpstr>
      <vt:lpstr>Movements in Public Debt </vt:lpstr>
      <vt:lpstr>Zambia’s Current Debt Position    According to the Ministry of Finance and National Planning, Zambia’s total debt burden increased from US$19.8 billion in 2020 reaching US$22.7 billion at the end of 2021 and US$25 billion at end of 2023 as shown in the table</vt:lpstr>
      <vt:lpstr>Debt Restructuring – Under the G20 Common Framework      </vt:lpstr>
      <vt:lpstr>Debt Restructuring – Under the G20 Common Framework      </vt:lpstr>
      <vt:lpstr>Debt Restructuring – Under the G20 Common Framework      </vt:lpstr>
      <vt:lpstr>Major take aways from the IMF Program        </vt:lpstr>
      <vt:lpstr>Advocacy for Transparency and  Accountability      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DEBT MANAGEMENT AND MONITORING !</dc:title>
  <dc:creator>323</dc:creator>
  <cp:lastModifiedBy>infinix</cp:lastModifiedBy>
  <cp:revision>152</cp:revision>
  <dcterms:created xsi:type="dcterms:W3CDTF">2021-10-17T21:11:41Z</dcterms:created>
  <dcterms:modified xsi:type="dcterms:W3CDTF">2024-05-30T10:18:22Z</dcterms:modified>
</cp:coreProperties>
</file>