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72" r:id="rId1"/>
  </p:sldMasterIdLst>
  <p:sldIdLst>
    <p:sldId id="258" r:id="rId2"/>
    <p:sldId id="259" r:id="rId3"/>
    <p:sldId id="260" r:id="rId4"/>
    <p:sldId id="262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smtClean="0"/>
              <a:t>5/24/2024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4571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5/24/2024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786009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smtClean="0"/>
              <a:t>5/24/2024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6209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5/24/2024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7390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5/24/2024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751906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smtClean="0"/>
              <a:t>5/24/2024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8330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smtClean="0"/>
              <a:t>5/24/2024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527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5/24/2024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32894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363EFA5E-FA76-400D-B3DC-F0BA90E6D107}" type="datetimeFigureOut">
              <a:rPr lang="en-US" smtClean="0"/>
              <a:t>5/24/2024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965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5/24/2024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8109291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E9DEC-419B-4CC5-A080-3B06BD5A8291}" type="datetimeFigureOut">
              <a:rPr lang="en-US" smtClean="0"/>
              <a:t>5/24/2024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233450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06E25-D661-7773-CB45-2EBFAE7C2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500AC1-5674-6CDA-A17A-593F0C036C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B2B44F-7119-EB88-243A-DCB7EDCE0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D5923-F8F0-469B-8091-5DCBA16B2E60}" type="datetimeFigureOut">
              <a:rPr lang="en-US" smtClean="0"/>
              <a:t>5/24/2024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60910-76BF-F06C-A115-BC12C5FE6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1A7BFB-66C9-4FB7-4391-20E84700D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E3AE0-9725-48CD-BAB2-B8AD9970F8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970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smtClean="0"/>
              <a:t>5/24/2024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896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A7D67-F3C7-445E-F427-55585C906D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rtl="0"/>
            <a:r>
              <a:rPr lang="en-US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Exploring Energy Amidst Load Shedding Challenges in Zambia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2487D8-1CE9-0542-6D23-E5B764651E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4" rtl="0"/>
            <a:r>
              <a:rPr lang="en-US" sz="1630" b="0" i="0" u="none" strike="noStrike" dirty="0">
                <a:solidFill>
                  <a:srgbClr val="1F3763"/>
                </a:solidFill>
                <a:latin typeface="Times New Roman" panose="02020603050405020304" pitchFamily="18" charset="0"/>
              </a:rPr>
              <a:t>- Brief introduction of alternative energy sources.</a:t>
            </a:r>
          </a:p>
          <a:p>
            <a:pPr marR="0" lvl="4" rtl="0"/>
            <a:r>
              <a:rPr lang="en-US" sz="1630" b="0" i="0" u="none" strike="noStrike" dirty="0">
                <a:solidFill>
                  <a:srgbClr val="1F3763"/>
                </a:solidFill>
                <a:latin typeface="Times New Roman" panose="02020603050405020304" pitchFamily="18" charset="0"/>
              </a:rPr>
              <a:t>- Mention the prevalence of load shedding in Zambia.</a:t>
            </a:r>
          </a:p>
          <a:p>
            <a:pPr marR="0" lvl="0" rtl="0"/>
            <a:endParaRPr lang="en-US" b="0" i="0" u="none" strike="noStrike" baseline="0" dirty="0">
              <a:solidFill>
                <a:srgbClr val="2F5496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876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94E97-39A6-A400-CEA7-1A607B4A6F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0"/>
            <a:ext cx="9613861" cy="942535"/>
          </a:xfrm>
        </p:spPr>
        <p:txBody>
          <a:bodyPr>
            <a:normAutofit fontScale="90000"/>
          </a:bodyPr>
          <a:lstStyle/>
          <a:p>
            <a:pPr marR="0" rtl="0"/>
            <a:r>
              <a:rPr lang="en-US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 Costs and Savings of Alternative Energy 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525EF7-873A-80F1-7E7D-206937897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321" y="942535"/>
            <a:ext cx="9613861" cy="5711483"/>
          </a:xfrm>
        </p:spPr>
        <p:txBody>
          <a:bodyPr>
            <a:normAutofit fontScale="92500" lnSpcReduction="20000"/>
          </a:bodyPr>
          <a:lstStyle/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"Costs and Savings"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Discuss available alternative energy sources in Zambia: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Solar power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Wind energy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Biomass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Hydropower (small-scale and micro-hydro)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Geothermal (if applicable)</a:t>
            </a:r>
          </a:p>
          <a:p>
            <a:pPr marL="1828800" marR="0" lvl="4" indent="0" rtl="0">
              <a:buNone/>
            </a:pPr>
            <a:endParaRPr lang="en-US" b="0" i="0" u="none" strike="noStrike" baseline="0" dirty="0">
              <a:solidFill>
                <a:srgbClr val="1F3763"/>
              </a:solidFill>
              <a:latin typeface="Times New Roman" panose="02020603050405020304" pitchFamily="18" charset="0"/>
            </a:endParaRP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- Breakdown initial investment costs for each source: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Solar: $$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Wind: $$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Biomass: $$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Hydropower: $$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Geothermal: $$</a:t>
            </a:r>
          </a:p>
          <a:p>
            <a:pPr marL="1828800" marR="0" lvl="4" indent="0" rtl="0">
              <a:buNone/>
            </a:pPr>
            <a:endParaRPr lang="en-US" b="0" i="0" u="none" strike="noStrike" baseline="0" dirty="0">
              <a:solidFill>
                <a:srgbClr val="1F3763"/>
              </a:solidFill>
              <a:latin typeface="Times New Roman" panose="02020603050405020304" pitchFamily="18" charset="0"/>
            </a:endParaRP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- Compare ongoing operational costs (maintenance, fuel, etc.):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Solar: Minimal (maintenance)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Wind: Maintenance, occasional repairs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Biomass: Fuel procurement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Hydropower: Maintenance, water flow management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Geothermal: Minimal (maintenance)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- Highlight potential savings compared to traditional grid electricity.</a:t>
            </a:r>
          </a:p>
          <a:p>
            <a:pPr marR="0" lvl="4" rtl="0"/>
            <a:endParaRPr lang="en-US" b="0" i="0" u="none" strike="noStrike" baseline="0" dirty="0">
              <a:solidFill>
                <a:srgbClr val="1F3763"/>
              </a:solidFill>
              <a:latin typeface="Times New Roman" panose="02020603050405020304" pitchFamily="18" charset="0"/>
            </a:endParaRP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---</a:t>
            </a:r>
          </a:p>
        </p:txBody>
      </p:sp>
    </p:spTree>
    <p:extLst>
      <p:ext uri="{BB962C8B-B14F-4D97-AF65-F5344CB8AC3E}">
        <p14:creationId xmlns:p14="http://schemas.microsoft.com/office/powerpoint/2010/main" val="2157984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FADF6-3A75-65F4-8A5A-0193BB5F7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08489"/>
            <a:ext cx="9603275" cy="1069382"/>
          </a:xfrm>
        </p:spPr>
        <p:txBody>
          <a:bodyPr>
            <a:normAutofit/>
          </a:bodyPr>
          <a:lstStyle/>
          <a:p>
            <a:pPr marR="0" rtl="0"/>
            <a:r>
              <a:rPr lang="en-US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 Factors to Consider When Acquiring Alternative Energy*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3FEB5C-2E1E-2362-361B-5F56DAFAA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1579" y="1177872"/>
            <a:ext cx="9603275" cy="4912962"/>
          </a:xfrm>
        </p:spPr>
        <p:txBody>
          <a:bodyPr>
            <a:normAutofit/>
          </a:bodyPr>
          <a:lstStyle/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- Title: "Factors to Consider"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- For MSMEs (Micro, Small, and Medium Enterprises):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Scalability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Reliability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Affordability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- For Firms (Large Companies):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Integration with existing infrastructure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Reliability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ROI (Return on Investment)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- For Households: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Affordability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Ease of installation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Reliability</a:t>
            </a:r>
          </a:p>
          <a:p>
            <a:pPr marR="0" lvl="4" rtl="0"/>
            <a:endParaRPr lang="en-US" b="0" i="0" u="none" strike="noStrike" baseline="0" dirty="0">
              <a:solidFill>
                <a:srgbClr val="1F3763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291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79A82-C9D8-1E35-83B3-76AFD017A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70481"/>
            <a:ext cx="9603275" cy="945397"/>
          </a:xfrm>
        </p:spPr>
        <p:txBody>
          <a:bodyPr>
            <a:normAutofit/>
          </a:bodyPr>
          <a:lstStyle/>
          <a:p>
            <a:pPr marR="0" rtl="0"/>
            <a:r>
              <a:rPr lang="en-US" b="0" i="0" u="none" strike="noStrike" baseline="0" dirty="0">
                <a:solidFill>
                  <a:srgbClr val="2F5496"/>
                </a:solidFill>
                <a:latin typeface="Times New Roman" panose="02020603050405020304" pitchFamily="18" charset="0"/>
              </a:rPr>
              <a:t>Increasing Access to Alternative Energy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EE5E50-EE67-80BE-18E7-53684C1D12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51579" y="1115878"/>
            <a:ext cx="9603275" cy="4350467"/>
          </a:xfrm>
        </p:spPr>
        <p:txBody>
          <a:bodyPr/>
          <a:lstStyle/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- Propose strategies to improve accessibility: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Awareness campaigns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Incentives for adoption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Collaborations with NGOs and private sector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    - Regulatory reforms</a:t>
            </a:r>
          </a:p>
          <a:p>
            <a:pPr marR="0" lvl="4" rtl="0"/>
            <a:r>
              <a:rPr lang="en-US" b="0" i="0" u="none" strike="noStrike" baseline="0" dirty="0">
                <a:solidFill>
                  <a:srgbClr val="1F3763"/>
                </a:solidFill>
                <a:latin typeface="Times New Roman" panose="02020603050405020304" pitchFamily="18" charset="0"/>
              </a:rPr>
              <a:t>- Recap key points and emphasize the role of alternative energy in mitigating load shedding challenges.</a:t>
            </a:r>
          </a:p>
        </p:txBody>
      </p:sp>
    </p:spTree>
    <p:extLst>
      <p:ext uri="{BB962C8B-B14F-4D97-AF65-F5344CB8AC3E}">
        <p14:creationId xmlns:p14="http://schemas.microsoft.com/office/powerpoint/2010/main" val="217020812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2026</TotalTime>
  <Words>299</Words>
  <Application>Microsoft Office PowerPoint</Application>
  <PresentationFormat>Widescreen</PresentationFormat>
  <Paragraphs>49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Gill Sans MT</vt:lpstr>
      <vt:lpstr>Times New Roman</vt:lpstr>
      <vt:lpstr>Gallery</vt:lpstr>
      <vt:lpstr>Exploring Energy Amidst Load Shedding Challenges in Zambia</vt:lpstr>
      <vt:lpstr> Costs and Savings of Alternative Energy Sources</vt:lpstr>
      <vt:lpstr> Factors to Consider When Acquiring Alternative Energy*</vt:lpstr>
      <vt:lpstr>Increasing Access to Alternative Energy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infinix</cp:lastModifiedBy>
  <cp:revision>2</cp:revision>
  <dcterms:created xsi:type="dcterms:W3CDTF">2024-05-23T09:16:05Z</dcterms:created>
  <dcterms:modified xsi:type="dcterms:W3CDTF">2024-05-25T20:46:37Z</dcterms:modified>
</cp:coreProperties>
</file>