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1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8" r:id="rId1"/>
  </p:sldMasterIdLst>
  <p:notesMasterIdLst>
    <p:notesMasterId r:id="rId14"/>
  </p:notesMasterIdLst>
  <p:sldIdLst>
    <p:sldId id="256" r:id="rId2"/>
    <p:sldId id="267" r:id="rId3"/>
    <p:sldId id="258" r:id="rId4"/>
    <p:sldId id="270" r:id="rId5"/>
    <p:sldId id="257" r:id="rId6"/>
    <p:sldId id="272" r:id="rId7"/>
    <p:sldId id="271" r:id="rId8"/>
    <p:sldId id="273" r:id="rId9"/>
    <p:sldId id="268" r:id="rId10"/>
    <p:sldId id="269" r:id="rId11"/>
    <p:sldId id="263" r:id="rId12"/>
    <p:sldId id="265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72" autoAdjust="0"/>
    <p:restoredTop sz="94660"/>
  </p:normalViewPr>
  <p:slideViewPr>
    <p:cSldViewPr snapToGrid="0">
      <p:cViewPr varScale="1">
        <p:scale>
          <a:sx n="68" d="100"/>
          <a:sy n="68" d="100"/>
        </p:scale>
        <p:origin x="84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caesa\Documents\Caesar\Personal\Research\Research%20Resources\Zambia\GDP_Data%20extract%20from_WDI_29-3-2023%20(version%201)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caesa\Documents\Caesar\Personal\Research\Research%20Resources\Zambia\Historical_Public_Debt_HPDD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Felix%20Nkulukusa\Dropbox\Government\Government%20Statistics\Macro%20Economic%20Statistics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caesa\Documents\Caesar\Personal\Research\Research%20Resources\Zambia\Historical_Public_Debt_HPDD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aesa\Documents\Caesar\Personal\Research\Research%20Resources\Zambia\Price%20Stability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aesa\Documents\Caesar\Personal\Research\Research%20Resources\Zambia\Price%20Stability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ea typeface="+mn-ea"/>
                <a:cs typeface="Arial" panose="020B0604020202020204" pitchFamily="34" charset="0"/>
              </a:defRPr>
            </a:pPr>
            <a:r>
              <a:rPr lang="en-US"/>
              <a:t>Growth performance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7.6270763157330126E-2"/>
          <c:y val="2.0045618334688133E-2"/>
          <c:w val="0.90894783464566931"/>
          <c:h val="0.70603540433358236"/>
        </c:manualLayout>
      </c:layout>
      <c:areaChart>
        <c:grouping val="standard"/>
        <c:varyColors val="0"/>
        <c:ser>
          <c:idx val="5"/>
          <c:order val="0"/>
          <c:tx>
            <c:strRef>
              <c:f>'Data (2)'!$C$33</c:f>
              <c:strCache>
                <c:ptCount val="1"/>
                <c:pt idx="0">
                  <c:v>Pre-Independence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noFill/>
            </a:ln>
            <a:effectLst/>
          </c:spPr>
          <c:cat>
            <c:strRef>
              <c:f>'Data (2)'!$D$30:$BM$30</c:f>
              <c:strCache>
                <c:ptCount val="62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  <c:pt idx="57">
                  <c:v>2017</c:v>
                </c:pt>
                <c:pt idx="58">
                  <c:v>2018</c:v>
                </c:pt>
                <c:pt idx="59">
                  <c:v>2019</c:v>
                </c:pt>
                <c:pt idx="60">
                  <c:v>2020</c:v>
                </c:pt>
                <c:pt idx="61">
                  <c:v>2021</c:v>
                </c:pt>
              </c:strCache>
            </c:strRef>
          </c:cat>
          <c:val>
            <c:numRef>
              <c:f>'Data (2)'!$D$33:$BM$33</c:f>
              <c:numCache>
                <c:formatCode>0.0%</c:formatCode>
                <c:ptCount val="62"/>
                <c:pt idx="0">
                  <c:v>0.2064745596321258</c:v>
                </c:pt>
                <c:pt idx="1">
                  <c:v>0.2064745596321258</c:v>
                </c:pt>
                <c:pt idx="2">
                  <c:v>0.2064745596321258</c:v>
                </c:pt>
                <c:pt idx="3">
                  <c:v>0.2064745596321258</c:v>
                </c:pt>
                <c:pt idx="4">
                  <c:v>0.2064745596321258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19F-46F9-A51B-25AB92007D24}"/>
            </c:ext>
          </c:extLst>
        </c:ser>
        <c:ser>
          <c:idx val="2"/>
          <c:order val="1"/>
          <c:tx>
            <c:strRef>
              <c:f>'Data (2)'!$C$34</c:f>
              <c:strCache>
                <c:ptCount val="1"/>
                <c:pt idx="0">
                  <c:v>UNIP (1964-1991)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cat>
            <c:strRef>
              <c:f>'Data (2)'!$D$30:$BM$30</c:f>
              <c:strCache>
                <c:ptCount val="62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  <c:pt idx="57">
                  <c:v>2017</c:v>
                </c:pt>
                <c:pt idx="58">
                  <c:v>2018</c:v>
                </c:pt>
                <c:pt idx="59">
                  <c:v>2019</c:v>
                </c:pt>
                <c:pt idx="60">
                  <c:v>2020</c:v>
                </c:pt>
                <c:pt idx="61">
                  <c:v>2021</c:v>
                </c:pt>
              </c:strCache>
            </c:strRef>
          </c:cat>
          <c:val>
            <c:numRef>
              <c:f>'Data (2)'!$D$34:$BM$34</c:f>
              <c:numCache>
                <c:formatCode>General</c:formatCode>
                <c:ptCount val="62"/>
                <c:pt idx="4" formatCode="0.0%">
                  <c:v>0.2064745596321258</c:v>
                </c:pt>
                <c:pt idx="5" formatCode="0.0%">
                  <c:v>0.2064745596321258</c:v>
                </c:pt>
                <c:pt idx="6" formatCode="0.0%">
                  <c:v>0.2064745596321258</c:v>
                </c:pt>
                <c:pt idx="7" formatCode="0.0%">
                  <c:v>0.2064745596321258</c:v>
                </c:pt>
                <c:pt idx="8" formatCode="0.0%">
                  <c:v>0.2064745596321258</c:v>
                </c:pt>
                <c:pt idx="9" formatCode="0.0%">
                  <c:v>0.2064745596321258</c:v>
                </c:pt>
                <c:pt idx="10" formatCode="0.0%">
                  <c:v>0.2064745596321258</c:v>
                </c:pt>
                <c:pt idx="11" formatCode="0.0%">
                  <c:v>0.2064745596321258</c:v>
                </c:pt>
                <c:pt idx="12" formatCode="0.0%">
                  <c:v>0.2064745596321258</c:v>
                </c:pt>
                <c:pt idx="13" formatCode="0.0%">
                  <c:v>0.2064745596321258</c:v>
                </c:pt>
                <c:pt idx="14" formatCode="0.0%">
                  <c:v>0.2064745596321258</c:v>
                </c:pt>
                <c:pt idx="15" formatCode="0.0%">
                  <c:v>0.2064745596321258</c:v>
                </c:pt>
                <c:pt idx="16" formatCode="0.0%">
                  <c:v>0.2064745596321258</c:v>
                </c:pt>
                <c:pt idx="17" formatCode="0.0%">
                  <c:v>0.2064745596321258</c:v>
                </c:pt>
                <c:pt idx="18" formatCode="0.0%">
                  <c:v>0.2064745596321258</c:v>
                </c:pt>
                <c:pt idx="19" formatCode="0.0%">
                  <c:v>0.2064745596321258</c:v>
                </c:pt>
                <c:pt idx="20" formatCode="0.0%">
                  <c:v>0.2064745596321258</c:v>
                </c:pt>
                <c:pt idx="21" formatCode="0.0%">
                  <c:v>0.2064745596321258</c:v>
                </c:pt>
                <c:pt idx="22" formatCode="0.0%">
                  <c:v>0.2064745596321258</c:v>
                </c:pt>
                <c:pt idx="23" formatCode="0.0%">
                  <c:v>0.2064745596321258</c:v>
                </c:pt>
                <c:pt idx="24" formatCode="0.0%">
                  <c:v>0.2064745596321258</c:v>
                </c:pt>
                <c:pt idx="25" formatCode="0.0%">
                  <c:v>0.2064745596321258</c:v>
                </c:pt>
                <c:pt idx="26" formatCode="0.0%">
                  <c:v>0.2064745596321258</c:v>
                </c:pt>
                <c:pt idx="27" formatCode="0.0%">
                  <c:v>0.2064745596321258</c:v>
                </c:pt>
                <c:pt idx="28" formatCode="0.0%">
                  <c:v>0.2064745596321258</c:v>
                </c:pt>
                <c:pt idx="29" formatCode="0.0%">
                  <c:v>0.2064745596321258</c:v>
                </c:pt>
                <c:pt idx="30" formatCode="0.0%">
                  <c:v>0.2064745596321258</c:v>
                </c:pt>
                <c:pt idx="31" formatCode="0.0%">
                  <c:v>0.2064745596321258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19F-46F9-A51B-25AB92007D24}"/>
            </c:ext>
          </c:extLst>
        </c:ser>
        <c:ser>
          <c:idx val="3"/>
          <c:order val="2"/>
          <c:tx>
            <c:strRef>
              <c:f>'Data (2)'!$C$35</c:f>
              <c:strCache>
                <c:ptCount val="1"/>
                <c:pt idx="0">
                  <c:v>MMD (1991-2011)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cat>
            <c:strRef>
              <c:f>'Data (2)'!$D$30:$BM$30</c:f>
              <c:strCache>
                <c:ptCount val="62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  <c:pt idx="57">
                  <c:v>2017</c:v>
                </c:pt>
                <c:pt idx="58">
                  <c:v>2018</c:v>
                </c:pt>
                <c:pt idx="59">
                  <c:v>2019</c:v>
                </c:pt>
                <c:pt idx="60">
                  <c:v>2020</c:v>
                </c:pt>
                <c:pt idx="61">
                  <c:v>2021</c:v>
                </c:pt>
              </c:strCache>
            </c:strRef>
          </c:cat>
          <c:val>
            <c:numRef>
              <c:f>'Data (2)'!$D$35:$BM$35</c:f>
              <c:numCache>
                <c:formatCode>General</c:formatCode>
                <c:ptCount val="62"/>
                <c:pt idx="31" formatCode="0.0%">
                  <c:v>0.2064745596321258</c:v>
                </c:pt>
                <c:pt idx="32" formatCode="0.0%">
                  <c:v>0.2064745596321258</c:v>
                </c:pt>
                <c:pt idx="33" formatCode="0.0%">
                  <c:v>0.2064745596321258</c:v>
                </c:pt>
                <c:pt idx="34" formatCode="0.0%">
                  <c:v>0.2064745596321258</c:v>
                </c:pt>
                <c:pt idx="35" formatCode="0.0%">
                  <c:v>0.2064745596321258</c:v>
                </c:pt>
                <c:pt idx="36" formatCode="0.0%">
                  <c:v>0.2064745596321258</c:v>
                </c:pt>
                <c:pt idx="37" formatCode="0.0%">
                  <c:v>0.2064745596321258</c:v>
                </c:pt>
                <c:pt idx="38" formatCode="0.0%">
                  <c:v>0.2064745596321258</c:v>
                </c:pt>
                <c:pt idx="39" formatCode="0.0%">
                  <c:v>0.2064745596321258</c:v>
                </c:pt>
                <c:pt idx="40" formatCode="0.0%">
                  <c:v>0.2064745596321258</c:v>
                </c:pt>
                <c:pt idx="41" formatCode="0.0%">
                  <c:v>0.2064745596321258</c:v>
                </c:pt>
                <c:pt idx="42" formatCode="0.0%">
                  <c:v>0.2064745596321258</c:v>
                </c:pt>
                <c:pt idx="43" formatCode="0.0%">
                  <c:v>0.2064745596321258</c:v>
                </c:pt>
                <c:pt idx="44" formatCode="0.0%">
                  <c:v>0.2064745596321258</c:v>
                </c:pt>
                <c:pt idx="45" formatCode="0.0%">
                  <c:v>0.2064745596321258</c:v>
                </c:pt>
                <c:pt idx="46" formatCode="0.0%">
                  <c:v>0.2064745596321258</c:v>
                </c:pt>
                <c:pt idx="47" formatCode="0.0%">
                  <c:v>0.2064745596321258</c:v>
                </c:pt>
                <c:pt idx="48" formatCode="0.0%">
                  <c:v>0.2064745596321258</c:v>
                </c:pt>
                <c:pt idx="49" formatCode="0.0%">
                  <c:v>0.2064745596321258</c:v>
                </c:pt>
                <c:pt idx="50" formatCode="0.0%">
                  <c:v>0.2064745596321258</c:v>
                </c:pt>
                <c:pt idx="51" formatCode="0.0%">
                  <c:v>0.2064745596321258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19F-46F9-A51B-25AB92007D24}"/>
            </c:ext>
          </c:extLst>
        </c:ser>
        <c:ser>
          <c:idx val="4"/>
          <c:order val="3"/>
          <c:tx>
            <c:strRef>
              <c:f>'Data (2)'!$C$36</c:f>
              <c:strCache>
                <c:ptCount val="1"/>
                <c:pt idx="0">
                  <c:v>PF (2011-2021)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cat>
            <c:strRef>
              <c:f>'Data (2)'!$D$30:$BM$30</c:f>
              <c:strCache>
                <c:ptCount val="62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  <c:pt idx="57">
                  <c:v>2017</c:v>
                </c:pt>
                <c:pt idx="58">
                  <c:v>2018</c:v>
                </c:pt>
                <c:pt idx="59">
                  <c:v>2019</c:v>
                </c:pt>
                <c:pt idx="60">
                  <c:v>2020</c:v>
                </c:pt>
                <c:pt idx="61">
                  <c:v>2021</c:v>
                </c:pt>
              </c:strCache>
            </c:strRef>
          </c:cat>
          <c:val>
            <c:numRef>
              <c:f>'Data (2)'!$D$36:$BM$36</c:f>
              <c:numCache>
                <c:formatCode>General</c:formatCode>
                <c:ptCount val="62"/>
                <c:pt idx="51" formatCode="0.0%">
                  <c:v>0.2064745596321258</c:v>
                </c:pt>
                <c:pt idx="52" formatCode="0.0%">
                  <c:v>0.2064745596321258</c:v>
                </c:pt>
                <c:pt idx="53" formatCode="0.0%">
                  <c:v>0.2064745596321258</c:v>
                </c:pt>
                <c:pt idx="54" formatCode="0.0%">
                  <c:v>0.2064745596321258</c:v>
                </c:pt>
                <c:pt idx="55" formatCode="0.0%">
                  <c:v>0.2064745596321258</c:v>
                </c:pt>
                <c:pt idx="56" formatCode="0.0%">
                  <c:v>0.2064745596321258</c:v>
                </c:pt>
                <c:pt idx="57" formatCode="0.0%">
                  <c:v>0.2064745596321258</c:v>
                </c:pt>
                <c:pt idx="58" formatCode="0.0%">
                  <c:v>0.2064745596321258</c:v>
                </c:pt>
                <c:pt idx="59" formatCode="0.0%">
                  <c:v>0.2064745596321258</c:v>
                </c:pt>
                <c:pt idx="60" formatCode="0.0%">
                  <c:v>0.2064745596321258</c:v>
                </c:pt>
                <c:pt idx="61" formatCode="0.0%">
                  <c:v>0.2064745596321258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19F-46F9-A51B-25AB92007D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64859807"/>
        <c:axId val="1353030895"/>
      </c:areaChart>
      <c:lineChart>
        <c:grouping val="stacked"/>
        <c:varyColors val="0"/>
        <c:ser>
          <c:idx val="0"/>
          <c:order val="4"/>
          <c:tx>
            <c:strRef>
              <c:f>'Data (2)'!$C$31</c:f>
              <c:strCache>
                <c:ptCount val="1"/>
                <c:pt idx="0">
                  <c:v>SSA - GDP growth (annual %)</c:v>
                </c:pt>
              </c:strCache>
            </c:strRef>
          </c:tx>
          <c:spPr>
            <a:ln w="19050" cap="rnd">
              <a:solidFill>
                <a:srgbClr val="002060"/>
              </a:solidFill>
              <a:round/>
            </a:ln>
            <a:effectLst/>
          </c:spPr>
          <c:marker>
            <c:symbol val="none"/>
          </c:marker>
          <c:cat>
            <c:strRef>
              <c:f>'Data (2)'!$D$30:$BM$30</c:f>
              <c:strCache>
                <c:ptCount val="62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  <c:pt idx="57">
                  <c:v>2017</c:v>
                </c:pt>
                <c:pt idx="58">
                  <c:v>2018</c:v>
                </c:pt>
                <c:pt idx="59">
                  <c:v>2019</c:v>
                </c:pt>
                <c:pt idx="60">
                  <c:v>2020</c:v>
                </c:pt>
                <c:pt idx="61">
                  <c:v>2021</c:v>
                </c:pt>
              </c:strCache>
            </c:strRef>
          </c:cat>
          <c:val>
            <c:numRef>
              <c:f>'Data (2)'!$D$31:$BM$31</c:f>
              <c:numCache>
                <c:formatCode>0.0%</c:formatCode>
                <c:ptCount val="62"/>
                <c:pt idx="1">
                  <c:v>9.5760071895627172E-3</c:v>
                </c:pt>
                <c:pt idx="2">
                  <c:v>6.0584531871119507E-2</c:v>
                </c:pt>
                <c:pt idx="3">
                  <c:v>6.1120893570780058E-2</c:v>
                </c:pt>
                <c:pt idx="4">
                  <c:v>4.9496786490658591E-2</c:v>
                </c:pt>
                <c:pt idx="5">
                  <c:v>4.7504138346329938E-2</c:v>
                </c:pt>
                <c:pt idx="6">
                  <c:v>1.3319510295702202E-2</c:v>
                </c:pt>
                <c:pt idx="7">
                  <c:v>-1.2468696410127648E-2</c:v>
                </c:pt>
                <c:pt idx="8">
                  <c:v>2.9810601607952236E-2</c:v>
                </c:pt>
                <c:pt idx="9">
                  <c:v>9.378654585222776E-2</c:v>
                </c:pt>
                <c:pt idx="10">
                  <c:v>0.1028766990344559</c:v>
                </c:pt>
                <c:pt idx="11">
                  <c:v>7.8372170724452281E-2</c:v>
                </c:pt>
                <c:pt idx="12">
                  <c:v>2.61470209285352E-2</c:v>
                </c:pt>
                <c:pt idx="13">
                  <c:v>4.3419822566489047E-2</c:v>
                </c:pt>
                <c:pt idx="14">
                  <c:v>7.9221974767215209E-2</c:v>
                </c:pt>
                <c:pt idx="15">
                  <c:v>-1.3065043199225101E-3</c:v>
                </c:pt>
                <c:pt idx="16">
                  <c:v>5.5202227689530758E-2</c:v>
                </c:pt>
                <c:pt idx="17">
                  <c:v>2.909303662160383E-2</c:v>
                </c:pt>
                <c:pt idx="18">
                  <c:v>-5.4173955762327353E-3</c:v>
                </c:pt>
                <c:pt idx="19">
                  <c:v>3.9668113735202154E-2</c:v>
                </c:pt>
                <c:pt idx="20">
                  <c:v>3.7723263081416859E-2</c:v>
                </c:pt>
                <c:pt idx="21">
                  <c:v>-7.5831167523217856E-3</c:v>
                </c:pt>
                <c:pt idx="22">
                  <c:v>-1.0917360962789075E-2</c:v>
                </c:pt>
                <c:pt idx="23">
                  <c:v>-2.5284450265706086E-2</c:v>
                </c:pt>
                <c:pt idx="24">
                  <c:v>2.0688361970792216E-2</c:v>
                </c:pt>
                <c:pt idx="25">
                  <c:v>1.8209898980181549E-2</c:v>
                </c:pt>
                <c:pt idx="26">
                  <c:v>1.9460782933574734E-2</c:v>
                </c:pt>
                <c:pt idx="27">
                  <c:v>3.1513470343262497E-2</c:v>
                </c:pt>
                <c:pt idx="28">
                  <c:v>4.3415773170144834E-2</c:v>
                </c:pt>
                <c:pt idx="29">
                  <c:v>2.6664135885115171E-2</c:v>
                </c:pt>
                <c:pt idx="30">
                  <c:v>2.4799212429638118E-2</c:v>
                </c:pt>
                <c:pt idx="31">
                  <c:v>5.0858740310088992E-3</c:v>
                </c:pt>
                <c:pt idx="32">
                  <c:v>-1.1168685241779032E-3</c:v>
                </c:pt>
                <c:pt idx="33">
                  <c:v>-7.0485182548468113E-3</c:v>
                </c:pt>
                <c:pt idx="34">
                  <c:v>1.0785896752691997E-2</c:v>
                </c:pt>
                <c:pt idx="35">
                  <c:v>3.3454480134790715E-2</c:v>
                </c:pt>
                <c:pt idx="36">
                  <c:v>5.1157240749464282E-2</c:v>
                </c:pt>
                <c:pt idx="37">
                  <c:v>4.3514801549709145E-2</c:v>
                </c:pt>
                <c:pt idx="38">
                  <c:v>2.4936391254075402E-2</c:v>
                </c:pt>
                <c:pt idx="39">
                  <c:v>2.1630620961493322E-2</c:v>
                </c:pt>
                <c:pt idx="40">
                  <c:v>3.5069414153019521E-2</c:v>
                </c:pt>
                <c:pt idx="41">
                  <c:v>4.2712948904771224E-2</c:v>
                </c:pt>
                <c:pt idx="42">
                  <c:v>6.3098867161565556E-2</c:v>
                </c:pt>
                <c:pt idx="43">
                  <c:v>4.1001692808302723E-2</c:v>
                </c:pt>
                <c:pt idx="44">
                  <c:v>6.5584525806154662E-2</c:v>
                </c:pt>
                <c:pt idx="45">
                  <c:v>6.0050794732634361E-2</c:v>
                </c:pt>
                <c:pt idx="46">
                  <c:v>6.061527486678514E-2</c:v>
                </c:pt>
                <c:pt idx="47">
                  <c:v>6.1360414509418461E-2</c:v>
                </c:pt>
                <c:pt idx="48">
                  <c:v>5.1301766166250221E-2</c:v>
                </c:pt>
                <c:pt idx="49">
                  <c:v>2.9917819703280488E-2</c:v>
                </c:pt>
                <c:pt idx="50">
                  <c:v>5.9559317242775335E-2</c:v>
                </c:pt>
                <c:pt idx="51">
                  <c:v>4.1991759131880996E-2</c:v>
                </c:pt>
                <c:pt idx="52">
                  <c:v>2.6760406613171028E-2</c:v>
                </c:pt>
                <c:pt idx="53">
                  <c:v>5.0695751118197165E-2</c:v>
                </c:pt>
                <c:pt idx="54">
                  <c:v>4.8906374238276554E-2</c:v>
                </c:pt>
                <c:pt idx="55">
                  <c:v>2.8272552487425173E-2</c:v>
                </c:pt>
                <c:pt idx="56">
                  <c:v>1.4004395365558935E-2</c:v>
                </c:pt>
                <c:pt idx="57">
                  <c:v>2.4886821489549932E-2</c:v>
                </c:pt>
                <c:pt idx="58">
                  <c:v>2.7620425909316852E-2</c:v>
                </c:pt>
                <c:pt idx="59">
                  <c:v>2.5590105599022622E-2</c:v>
                </c:pt>
                <c:pt idx="60">
                  <c:v>-2.0688563120545213E-2</c:v>
                </c:pt>
                <c:pt idx="61">
                  <c:v>4.2014104507433106E-2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19F-46F9-A51B-25AB92007D24}"/>
            </c:ext>
          </c:extLst>
        </c:ser>
        <c:ser>
          <c:idx val="1"/>
          <c:order val="5"/>
          <c:tx>
            <c:strRef>
              <c:f>'Data (2)'!$C$32</c:f>
              <c:strCache>
                <c:ptCount val="1"/>
                <c:pt idx="0">
                  <c:v>Zambia - GDP growth (annual %)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strRef>
              <c:f>'Data (2)'!$D$30:$BM$30</c:f>
              <c:strCache>
                <c:ptCount val="62"/>
                <c:pt idx="0">
                  <c:v>1960</c:v>
                </c:pt>
                <c:pt idx="1">
                  <c:v>1961</c:v>
                </c:pt>
                <c:pt idx="2">
                  <c:v>1962</c:v>
                </c:pt>
                <c:pt idx="3">
                  <c:v>1963</c:v>
                </c:pt>
                <c:pt idx="4">
                  <c:v>1964</c:v>
                </c:pt>
                <c:pt idx="5">
                  <c:v>1965</c:v>
                </c:pt>
                <c:pt idx="6">
                  <c:v>1966</c:v>
                </c:pt>
                <c:pt idx="7">
                  <c:v>1967</c:v>
                </c:pt>
                <c:pt idx="8">
                  <c:v>1968</c:v>
                </c:pt>
                <c:pt idx="9">
                  <c:v>1969</c:v>
                </c:pt>
                <c:pt idx="10">
                  <c:v>1970</c:v>
                </c:pt>
                <c:pt idx="11">
                  <c:v>1971</c:v>
                </c:pt>
                <c:pt idx="12">
                  <c:v>1972</c:v>
                </c:pt>
                <c:pt idx="13">
                  <c:v>1973</c:v>
                </c:pt>
                <c:pt idx="14">
                  <c:v>1974</c:v>
                </c:pt>
                <c:pt idx="15">
                  <c:v>1975</c:v>
                </c:pt>
                <c:pt idx="16">
                  <c:v>1976</c:v>
                </c:pt>
                <c:pt idx="17">
                  <c:v>1977</c:v>
                </c:pt>
                <c:pt idx="18">
                  <c:v>1978</c:v>
                </c:pt>
                <c:pt idx="19">
                  <c:v>1979</c:v>
                </c:pt>
                <c:pt idx="20">
                  <c:v>1980</c:v>
                </c:pt>
                <c:pt idx="21">
                  <c:v>1981</c:v>
                </c:pt>
                <c:pt idx="22">
                  <c:v>1982</c:v>
                </c:pt>
                <c:pt idx="23">
                  <c:v>1983</c:v>
                </c:pt>
                <c:pt idx="24">
                  <c:v>1984</c:v>
                </c:pt>
                <c:pt idx="25">
                  <c:v>1985</c:v>
                </c:pt>
                <c:pt idx="26">
                  <c:v>1986</c:v>
                </c:pt>
                <c:pt idx="27">
                  <c:v>1987</c:v>
                </c:pt>
                <c:pt idx="28">
                  <c:v>1988</c:v>
                </c:pt>
                <c:pt idx="29">
                  <c:v>1989</c:v>
                </c:pt>
                <c:pt idx="30">
                  <c:v>1990</c:v>
                </c:pt>
                <c:pt idx="31">
                  <c:v>1991</c:v>
                </c:pt>
                <c:pt idx="32">
                  <c:v>1992</c:v>
                </c:pt>
                <c:pt idx="33">
                  <c:v>1993</c:v>
                </c:pt>
                <c:pt idx="34">
                  <c:v>1994</c:v>
                </c:pt>
                <c:pt idx="35">
                  <c:v>1995</c:v>
                </c:pt>
                <c:pt idx="36">
                  <c:v>1996</c:v>
                </c:pt>
                <c:pt idx="37">
                  <c:v>1997</c:v>
                </c:pt>
                <c:pt idx="38">
                  <c:v>1998</c:v>
                </c:pt>
                <c:pt idx="39">
                  <c:v>1999</c:v>
                </c:pt>
                <c:pt idx="40">
                  <c:v>2000</c:v>
                </c:pt>
                <c:pt idx="41">
                  <c:v>2001</c:v>
                </c:pt>
                <c:pt idx="42">
                  <c:v>2002</c:v>
                </c:pt>
                <c:pt idx="43">
                  <c:v>2003</c:v>
                </c:pt>
                <c:pt idx="44">
                  <c:v>2004</c:v>
                </c:pt>
                <c:pt idx="45">
                  <c:v>2005</c:v>
                </c:pt>
                <c:pt idx="46">
                  <c:v>2006</c:v>
                </c:pt>
                <c:pt idx="47">
                  <c:v>2007</c:v>
                </c:pt>
                <c:pt idx="48">
                  <c:v>2008</c:v>
                </c:pt>
                <c:pt idx="49">
                  <c:v>2009</c:v>
                </c:pt>
                <c:pt idx="50">
                  <c:v>2010</c:v>
                </c:pt>
                <c:pt idx="51">
                  <c:v>2011</c:v>
                </c:pt>
                <c:pt idx="52">
                  <c:v>2012</c:v>
                </c:pt>
                <c:pt idx="53">
                  <c:v>2013</c:v>
                </c:pt>
                <c:pt idx="54">
                  <c:v>2014</c:v>
                </c:pt>
                <c:pt idx="55">
                  <c:v>2015</c:v>
                </c:pt>
                <c:pt idx="56">
                  <c:v>2016</c:v>
                </c:pt>
                <c:pt idx="57">
                  <c:v>2017</c:v>
                </c:pt>
                <c:pt idx="58">
                  <c:v>2018</c:v>
                </c:pt>
                <c:pt idx="59">
                  <c:v>2019</c:v>
                </c:pt>
                <c:pt idx="60">
                  <c:v>2020</c:v>
                </c:pt>
                <c:pt idx="61">
                  <c:v>2021</c:v>
                </c:pt>
              </c:strCache>
            </c:strRef>
          </c:cat>
          <c:val>
            <c:numRef>
              <c:f>'Data (2)'!$D$32:$BM$32</c:f>
              <c:numCache>
                <c:formatCode>0.0%</c:formatCode>
                <c:ptCount val="62"/>
                <c:pt idx="1">
                  <c:v>1.3613819914748859E-2</c:v>
                </c:pt>
                <c:pt idx="2">
                  <c:v>-2.4908394745487072E-2</c:v>
                </c:pt>
                <c:pt idx="3">
                  <c:v>3.2723928927252358E-2</c:v>
                </c:pt>
                <c:pt idx="4">
                  <c:v>0.12214048017932271</c:v>
                </c:pt>
                <c:pt idx="5">
                  <c:v>0.16647455963212579</c:v>
                </c:pt>
                <c:pt idx="6">
                  <c:v>-5.5703098086046621E-2</c:v>
                </c:pt>
                <c:pt idx="7">
                  <c:v>7.9196965119987514E-2</c:v>
                </c:pt>
                <c:pt idx="8">
                  <c:v>1.2483299822279718E-2</c:v>
                </c:pt>
                <c:pt idx="9">
                  <c:v>-4.3691582308821352E-3</c:v>
                </c:pt>
                <c:pt idx="10">
                  <c:v>4.7971129031889603E-2</c:v>
                </c:pt>
                <c:pt idx="11">
                  <c:v>-8.603955086744008E-4</c:v>
                </c:pt>
                <c:pt idx="12">
                  <c:v>9.2088651423127887E-2</c:v>
                </c:pt>
                <c:pt idx="13">
                  <c:v>-9.620487564263272E-3</c:v>
                </c:pt>
                <c:pt idx="14">
                  <c:v>6.4281585489209619E-2</c:v>
                </c:pt>
                <c:pt idx="15">
                  <c:v>-2.2693289241895228E-2</c:v>
                </c:pt>
                <c:pt idx="16">
                  <c:v>6.2209752670717509E-2</c:v>
                </c:pt>
                <c:pt idx="17">
                  <c:v>-4.5642361743654047E-2</c:v>
                </c:pt>
                <c:pt idx="18">
                  <c:v>5.5376384424840807E-3</c:v>
                </c:pt>
                <c:pt idx="19">
                  <c:v>-3.0239310312180266E-2</c:v>
                </c:pt>
                <c:pt idx="20">
                  <c:v>3.0356223506610575E-2</c:v>
                </c:pt>
                <c:pt idx="21">
                  <c:v>6.1679574065058917E-2</c:v>
                </c:pt>
                <c:pt idx="22">
                  <c:v>-2.8127826286889077E-2</c:v>
                </c:pt>
                <c:pt idx="23">
                  <c:v>-1.9666892976213431E-2</c:v>
                </c:pt>
                <c:pt idx="24">
                  <c:v>-3.3683489925601861E-3</c:v>
                </c:pt>
                <c:pt idx="25">
                  <c:v>1.6153103675931105E-2</c:v>
                </c:pt>
                <c:pt idx="26">
                  <c:v>7.2389395592391279E-3</c:v>
                </c:pt>
                <c:pt idx="27">
                  <c:v>2.67566171341133E-2</c:v>
                </c:pt>
                <c:pt idx="28">
                  <c:v>6.2807490089769255E-2</c:v>
                </c:pt>
                <c:pt idx="29">
                  <c:v>-1.0235017886986809E-2</c:v>
                </c:pt>
                <c:pt idx="30">
                  <c:v>-4.8107202778166422E-3</c:v>
                </c:pt>
                <c:pt idx="31">
                  <c:v>-3.6133383882329894E-4</c:v>
                </c:pt>
                <c:pt idx="32">
                  <c:v>-1.7309221735256557E-2</c:v>
                </c:pt>
                <c:pt idx="33">
                  <c:v>6.7972740490711767E-2</c:v>
                </c:pt>
                <c:pt idx="34">
                  <c:v>-8.6254419523127693E-2</c:v>
                </c:pt>
                <c:pt idx="35">
                  <c:v>2.8976688934169773E-2</c:v>
                </c:pt>
                <c:pt idx="36">
                  <c:v>6.2185464889429339E-2</c:v>
                </c:pt>
                <c:pt idx="37">
                  <c:v>3.8140074971835532E-2</c:v>
                </c:pt>
                <c:pt idx="38">
                  <c:v>-3.8574614579034972E-3</c:v>
                </c:pt>
                <c:pt idx="39">
                  <c:v>4.6501897463740963E-2</c:v>
                </c:pt>
                <c:pt idx="40">
                  <c:v>3.8973229434189564E-2</c:v>
                </c:pt>
                <c:pt idx="41">
                  <c:v>5.3168682741841874E-2</c:v>
                </c:pt>
                <c:pt idx="42">
                  <c:v>4.5060142803260421E-2</c:v>
                </c:pt>
                <c:pt idx="43">
                  <c:v>6.9449739822122325E-2</c:v>
                </c:pt>
                <c:pt idx="44">
                  <c:v>7.0323951151521846E-2</c:v>
                </c:pt>
                <c:pt idx="45">
                  <c:v>7.2355990065554321E-2</c:v>
                </c:pt>
                <c:pt idx="46">
                  <c:v>7.903694444800792E-2</c:v>
                </c:pt>
                <c:pt idx="47">
                  <c:v>8.3524362444740638E-2</c:v>
                </c:pt>
                <c:pt idx="48">
                  <c:v>7.7738958154236287E-2</c:v>
                </c:pt>
                <c:pt idx="49">
                  <c:v>9.2203484058663035E-2</c:v>
                </c:pt>
                <c:pt idx="50">
                  <c:v>0.10298223324121267</c:v>
                </c:pt>
                <c:pt idx="51">
                  <c:v>5.5646023367075227E-2</c:v>
                </c:pt>
                <c:pt idx="52">
                  <c:v>7.5975932105319111E-2</c:v>
                </c:pt>
                <c:pt idx="53">
                  <c:v>5.0572317397973451E-2</c:v>
                </c:pt>
                <c:pt idx="54">
                  <c:v>4.6979923625298597E-2</c:v>
                </c:pt>
                <c:pt idx="55">
                  <c:v>2.9203751121796132E-2</c:v>
                </c:pt>
                <c:pt idx="56">
                  <c:v>3.7766791462673123E-2</c:v>
                </c:pt>
                <c:pt idx="57">
                  <c:v>3.504336095586822E-2</c:v>
                </c:pt>
                <c:pt idx="58">
                  <c:v>4.0344938966716481E-2</c:v>
                </c:pt>
                <c:pt idx="59">
                  <c:v>1.44130602603785E-2</c:v>
                </c:pt>
                <c:pt idx="60">
                  <c:v>-2.7850550654516724E-2</c:v>
                </c:pt>
                <c:pt idx="61">
                  <c:v>4.5987340387843856E-2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D19F-46F9-A51B-25AB92007D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64859807"/>
        <c:axId val="1353030895"/>
      </c:lineChart>
      <c:catAx>
        <c:axId val="56485980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353030895"/>
        <c:crosses val="autoZero"/>
        <c:auto val="1"/>
        <c:lblAlgn val="ctr"/>
        <c:lblOffset val="100"/>
        <c:noMultiLvlLbl val="0"/>
      </c:catAx>
      <c:valAx>
        <c:axId val="1353030895"/>
        <c:scaling>
          <c:orientation val="minMax"/>
        </c:scaling>
        <c:delete val="0"/>
        <c:axPos val="l"/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56485980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6335887978086885"/>
          <c:y val="0.86040059773550204"/>
          <c:w val="0.72869527276253121"/>
          <c:h val="0.1395994022644979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 sz="1400" b="1">
          <a:latin typeface="Arial Narrow" panose="020B060602020203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1914260717410323E-2"/>
          <c:y val="4.919767025089606E-2"/>
          <c:w val="0.87753018372703417"/>
          <c:h val="0.67513046594982074"/>
        </c:manualLayout>
      </c:layout>
      <c:areaChart>
        <c:grouping val="standard"/>
        <c:varyColors val="0"/>
        <c:ser>
          <c:idx val="2"/>
          <c:order val="2"/>
          <c:tx>
            <c:strRef>
              <c:f>'Spliced dataset'!$N$2</c:f>
              <c:strCache>
                <c:ptCount val="1"/>
                <c:pt idx="0">
                  <c:v>UNIP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cat>
            <c:strRef>
              <c:f>'Spliced dataset'!$J$3:$J$34</c:f>
              <c:strCache>
                <c:ptCount val="32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>
                  <c:v>2019</c:v>
                </c:pt>
                <c:pt idx="30">
                  <c:v>2020</c:v>
                </c:pt>
                <c:pt idx="31">
                  <c:v>2021</c:v>
                </c:pt>
              </c:strCache>
            </c:strRef>
          </c:cat>
          <c:val>
            <c:numRef>
              <c:f>'Spliced dataset'!$N$3:$N$34</c:f>
              <c:numCache>
                <c:formatCode>General</c:formatCode>
                <c:ptCount val="32"/>
                <c:pt idx="0">
                  <c:v>2000</c:v>
                </c:pt>
                <c:pt idx="1">
                  <c:v>2000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AF1-4829-B634-B0847AE36EC0}"/>
            </c:ext>
          </c:extLst>
        </c:ser>
        <c:ser>
          <c:idx val="3"/>
          <c:order val="3"/>
          <c:tx>
            <c:strRef>
              <c:f>'Spliced dataset'!$O$2</c:f>
              <c:strCache>
                <c:ptCount val="1"/>
                <c:pt idx="0">
                  <c:v>MMD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cat>
            <c:strRef>
              <c:f>'Spliced dataset'!$J$3:$J$34</c:f>
              <c:strCache>
                <c:ptCount val="32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>
                  <c:v>2019</c:v>
                </c:pt>
                <c:pt idx="30">
                  <c:v>2020</c:v>
                </c:pt>
                <c:pt idx="31">
                  <c:v>2021</c:v>
                </c:pt>
              </c:strCache>
            </c:strRef>
          </c:cat>
          <c:val>
            <c:numRef>
              <c:f>'Spliced dataset'!$O$3:$O$34</c:f>
              <c:numCache>
                <c:formatCode>General</c:formatCode>
                <c:ptCount val="32"/>
                <c:pt idx="1">
                  <c:v>2000</c:v>
                </c:pt>
                <c:pt idx="2">
                  <c:v>2000</c:v>
                </c:pt>
                <c:pt idx="3">
                  <c:v>2000</c:v>
                </c:pt>
                <c:pt idx="4">
                  <c:v>2000</c:v>
                </c:pt>
                <c:pt idx="5">
                  <c:v>2000</c:v>
                </c:pt>
                <c:pt idx="6">
                  <c:v>2000</c:v>
                </c:pt>
                <c:pt idx="7">
                  <c:v>2000</c:v>
                </c:pt>
                <c:pt idx="8">
                  <c:v>2000</c:v>
                </c:pt>
                <c:pt idx="9">
                  <c:v>2000</c:v>
                </c:pt>
                <c:pt idx="10">
                  <c:v>2000</c:v>
                </c:pt>
                <c:pt idx="11">
                  <c:v>2000</c:v>
                </c:pt>
                <c:pt idx="12">
                  <c:v>2000</c:v>
                </c:pt>
                <c:pt idx="13">
                  <c:v>2000</c:v>
                </c:pt>
                <c:pt idx="14">
                  <c:v>2000</c:v>
                </c:pt>
                <c:pt idx="15">
                  <c:v>2000</c:v>
                </c:pt>
                <c:pt idx="16">
                  <c:v>2000</c:v>
                </c:pt>
                <c:pt idx="17">
                  <c:v>2000</c:v>
                </c:pt>
                <c:pt idx="18">
                  <c:v>2000</c:v>
                </c:pt>
                <c:pt idx="19">
                  <c:v>2000</c:v>
                </c:pt>
                <c:pt idx="20">
                  <c:v>2000</c:v>
                </c:pt>
                <c:pt idx="21">
                  <c:v>2000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AF1-4829-B634-B0847AE36EC0}"/>
            </c:ext>
          </c:extLst>
        </c:ser>
        <c:ser>
          <c:idx val="4"/>
          <c:order val="4"/>
          <c:tx>
            <c:strRef>
              <c:f>'Spliced dataset'!$P$2</c:f>
              <c:strCache>
                <c:ptCount val="1"/>
                <c:pt idx="0">
                  <c:v>PF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cat>
            <c:strRef>
              <c:f>'Spliced dataset'!$J$3:$J$34</c:f>
              <c:strCache>
                <c:ptCount val="32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>
                  <c:v>2019</c:v>
                </c:pt>
                <c:pt idx="30">
                  <c:v>2020</c:v>
                </c:pt>
                <c:pt idx="31">
                  <c:v>2021</c:v>
                </c:pt>
              </c:strCache>
            </c:strRef>
          </c:cat>
          <c:val>
            <c:numRef>
              <c:f>'Spliced dataset'!$P$3:$P$34</c:f>
              <c:numCache>
                <c:formatCode>General</c:formatCode>
                <c:ptCount val="32"/>
                <c:pt idx="21">
                  <c:v>2000</c:v>
                </c:pt>
                <c:pt idx="22">
                  <c:v>2000</c:v>
                </c:pt>
                <c:pt idx="23">
                  <c:v>2000</c:v>
                </c:pt>
                <c:pt idx="24">
                  <c:v>2000</c:v>
                </c:pt>
                <c:pt idx="25">
                  <c:v>2000</c:v>
                </c:pt>
                <c:pt idx="26">
                  <c:v>2000</c:v>
                </c:pt>
                <c:pt idx="27">
                  <c:v>2000</c:v>
                </c:pt>
                <c:pt idx="28">
                  <c:v>2000</c:v>
                </c:pt>
                <c:pt idx="29">
                  <c:v>2000</c:v>
                </c:pt>
                <c:pt idx="30">
                  <c:v>2000</c:v>
                </c:pt>
                <c:pt idx="31">
                  <c:v>2000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AF1-4829-B634-B0847AE36E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74948767"/>
        <c:axId val="2030515855"/>
      </c:areaChart>
      <c:barChart>
        <c:barDir val="col"/>
        <c:grouping val="clustered"/>
        <c:varyColors val="0"/>
        <c:ser>
          <c:idx val="5"/>
          <c:order val="5"/>
          <c:tx>
            <c:strRef>
              <c:f>'Spliced dataset'!$M$2</c:f>
              <c:strCache>
                <c:ptCount val="1"/>
                <c:pt idx="0">
                  <c:v>Public Debt to GDP Ratio (%) [left axis]</c:v>
                </c:pt>
              </c:strCache>
            </c:strRef>
          </c:tx>
          <c:spPr>
            <a:solidFill>
              <a:srgbClr val="FFFFBD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Arial Narrow" panose="020B060602020203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'Spliced dataset'!$J$3:$J$34</c:f>
              <c:strCache>
                <c:ptCount val="32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>
                  <c:v>2019</c:v>
                </c:pt>
                <c:pt idx="30">
                  <c:v>2020</c:v>
                </c:pt>
                <c:pt idx="31">
                  <c:v>2021</c:v>
                </c:pt>
              </c:strCache>
            </c:strRef>
          </c:cat>
          <c:val>
            <c:numRef>
              <c:f>'Spliced dataset'!$M$3:$M$34</c:f>
              <c:numCache>
                <c:formatCode>0%</c:formatCode>
                <c:ptCount val="32"/>
                <c:pt idx="0">
                  <c:v>1.7775899999999998</c:v>
                </c:pt>
                <c:pt idx="1">
                  <c:v>2.1330499999999999</c:v>
                </c:pt>
                <c:pt idx="2">
                  <c:v>1.42963</c:v>
                </c:pt>
                <c:pt idx="3">
                  <c:v>1.8128899999999999</c:v>
                </c:pt>
                <c:pt idx="4">
                  <c:v>2.08324</c:v>
                </c:pt>
                <c:pt idx="5">
                  <c:v>2.26342</c:v>
                </c:pt>
                <c:pt idx="6">
                  <c:v>2.3634900000000001</c:v>
                </c:pt>
                <c:pt idx="7">
                  <c:v>1.9036000000000002</c:v>
                </c:pt>
                <c:pt idx="8">
                  <c:v>2.44523</c:v>
                </c:pt>
                <c:pt idx="9">
                  <c:v>2.2163599999999999</c:v>
                </c:pt>
                <c:pt idx="10">
                  <c:v>2.2622499999999999</c:v>
                </c:pt>
                <c:pt idx="11">
                  <c:v>1.9790299999999998</c:v>
                </c:pt>
                <c:pt idx="12">
                  <c:v>2.0424500000000001</c:v>
                </c:pt>
                <c:pt idx="13">
                  <c:v>1.8351900000000001</c:v>
                </c:pt>
                <c:pt idx="14">
                  <c:v>1.29914117675121</c:v>
                </c:pt>
                <c:pt idx="15">
                  <c:v>0.75747564860400407</c:v>
                </c:pt>
                <c:pt idx="16">
                  <c:v>0.25005527669021599</c:v>
                </c:pt>
                <c:pt idx="17">
                  <c:v>0.21921533405745999</c:v>
                </c:pt>
                <c:pt idx="18">
                  <c:v>0.19191817982943798</c:v>
                </c:pt>
                <c:pt idx="19">
                  <c:v>0.20521144659742302</c:v>
                </c:pt>
                <c:pt idx="20">
                  <c:v>0.18897888609188901</c:v>
                </c:pt>
                <c:pt idx="21">
                  <c:v>0.20808121499372401</c:v>
                </c:pt>
                <c:pt idx="22">
                  <c:v>0.25433806783368901</c:v>
                </c:pt>
                <c:pt idx="23">
                  <c:v>0.27080977455150501</c:v>
                </c:pt>
                <c:pt idx="24">
                  <c:v>0.36128642385753301</c:v>
                </c:pt>
                <c:pt idx="25">
                  <c:v>0.65776765497837497</c:v>
                </c:pt>
                <c:pt idx="26">
                  <c:v>0.61574713154010097</c:v>
                </c:pt>
                <c:pt idx="27">
                  <c:v>0.66316880552674906</c:v>
                </c:pt>
                <c:pt idx="28">
                  <c:v>0.80516989441883002</c:v>
                </c:pt>
                <c:pt idx="29">
                  <c:v>0.99734223839576697</c:v>
                </c:pt>
                <c:pt idx="30">
                  <c:v>1.40210618201621</c:v>
                </c:pt>
                <c:pt idx="31">
                  <c:v>1.1914126166116901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AF1-4829-B634-B0847AE36E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616153407"/>
        <c:axId val="616154239"/>
      </c:barChart>
      <c:lineChart>
        <c:grouping val="standard"/>
        <c:varyColors val="0"/>
        <c:ser>
          <c:idx val="0"/>
          <c:order val="0"/>
          <c:tx>
            <c:strRef>
              <c:f>'Spliced dataset'!$K$2</c:f>
              <c:strCache>
                <c:ptCount val="1"/>
                <c:pt idx="0">
                  <c:v>GDP per capita (US$) [right axis]</c:v>
                </c:pt>
              </c:strCache>
            </c:strRef>
          </c:tx>
          <c:spPr>
            <a:ln w="28575" cap="rnd">
              <a:solidFill>
                <a:schemeClr val="accent1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'Spliced dataset'!$J$3:$J$34</c:f>
              <c:strCache>
                <c:ptCount val="32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>
                  <c:v>2019</c:v>
                </c:pt>
                <c:pt idx="30">
                  <c:v>2020</c:v>
                </c:pt>
                <c:pt idx="31">
                  <c:v>2021</c:v>
                </c:pt>
              </c:strCache>
            </c:strRef>
          </c:cat>
          <c:val>
            <c:numRef>
              <c:f>'Spliced dataset'!$K$3:$K$34</c:f>
              <c:numCache>
                <c:formatCode>_-* #,##0_-;\-* #,##0_-;_-* "-"??_-;_-@_-</c:formatCode>
                <c:ptCount val="32"/>
                <c:pt idx="0">
                  <c:v>427.40645346298578</c:v>
                </c:pt>
                <c:pt idx="1">
                  <c:v>428.76682076176417</c:v>
                </c:pt>
                <c:pt idx="2">
                  <c:v>394.07839773216023</c:v>
                </c:pt>
                <c:pt idx="3">
                  <c:v>395.75271440360126</c:v>
                </c:pt>
                <c:pt idx="4">
                  <c:v>431.50277786742527</c:v>
                </c:pt>
                <c:pt idx="5">
                  <c:v>438.3933600595679</c:v>
                </c:pt>
                <c:pt idx="6">
                  <c:v>404.09046105160701</c:v>
                </c:pt>
                <c:pt idx="7">
                  <c:v>471.17140365210531</c:v>
                </c:pt>
                <c:pt idx="8">
                  <c:v>377.4563316048567</c:v>
                </c:pt>
                <c:pt idx="9">
                  <c:v>353.83304898490337</c:v>
                </c:pt>
                <c:pt idx="10">
                  <c:v>364.03129425503249</c:v>
                </c:pt>
                <c:pt idx="11">
                  <c:v>401.73620983348309</c:v>
                </c:pt>
                <c:pt idx="12">
                  <c:v>399.09862420772834</c:v>
                </c:pt>
                <c:pt idx="13">
                  <c:v>452.28381093639132</c:v>
                </c:pt>
                <c:pt idx="14">
                  <c:v>556.0471427326604</c:v>
                </c:pt>
                <c:pt idx="15">
                  <c:v>720.44650472938918</c:v>
                </c:pt>
                <c:pt idx="16">
                  <c:v>1065.5964168501228</c:v>
                </c:pt>
                <c:pt idx="17">
                  <c:v>1133.4361583152133</c:v>
                </c:pt>
                <c:pt idx="18">
                  <c:v>1393.5194909801205</c:v>
                </c:pt>
                <c:pt idx="19">
                  <c:v>1150.9417459097176</c:v>
                </c:pt>
                <c:pt idx="20">
                  <c:v>1469.3614500268363</c:v>
                </c:pt>
                <c:pt idx="21">
                  <c:v>1644.4568305445168</c:v>
                </c:pt>
                <c:pt idx="22">
                  <c:v>1729.6474709705731</c:v>
                </c:pt>
                <c:pt idx="23">
                  <c:v>1840.320553357893</c:v>
                </c:pt>
                <c:pt idx="24">
                  <c:v>1724.5762196823189</c:v>
                </c:pt>
                <c:pt idx="25">
                  <c:v>1307.9096491603236</c:v>
                </c:pt>
                <c:pt idx="26">
                  <c:v>1249.9231434840551</c:v>
                </c:pt>
                <c:pt idx="27">
                  <c:v>1495.752138410211</c:v>
                </c:pt>
                <c:pt idx="28">
                  <c:v>1475.2045382141584</c:v>
                </c:pt>
                <c:pt idx="29">
                  <c:v>1268.1209405624106</c:v>
                </c:pt>
                <c:pt idx="30">
                  <c:v>956.83136386570641</c:v>
                </c:pt>
                <c:pt idx="31">
                  <c:v>1137.3436326916426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3AF1-4829-B634-B0847AE36EC0}"/>
            </c:ext>
          </c:extLst>
        </c:ser>
        <c:ser>
          <c:idx val="1"/>
          <c:order val="1"/>
          <c:tx>
            <c:strRef>
              <c:f>'Spliced dataset'!$L$2</c:f>
              <c:strCache>
                <c:ptCount val="1"/>
                <c:pt idx="0">
                  <c:v>Public Debt per capita (US$) [right axis]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strRef>
              <c:f>'Spliced dataset'!$J$3:$J$34</c:f>
              <c:strCache>
                <c:ptCount val="32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>
                  <c:v>2019</c:v>
                </c:pt>
                <c:pt idx="30">
                  <c:v>2020</c:v>
                </c:pt>
                <c:pt idx="31">
                  <c:v>2021</c:v>
                </c:pt>
              </c:strCache>
            </c:strRef>
          </c:cat>
          <c:val>
            <c:numRef>
              <c:f>'Spliced dataset'!$L$3:$L$34</c:f>
              <c:numCache>
                <c:formatCode>_-* #,##0_-;\-* #,##0_-;_-* "-"??_-;_-@_-</c:formatCode>
                <c:ptCount val="32"/>
                <c:pt idx="0">
                  <c:v>759.75343761126885</c:v>
                </c:pt>
                <c:pt idx="1">
                  <c:v>914.581067025881</c:v>
                </c:pt>
                <c:pt idx="2">
                  <c:v>563.38629974982825</c:v>
                </c:pt>
                <c:pt idx="3">
                  <c:v>717.45613841514466</c:v>
                </c:pt>
                <c:pt idx="4">
                  <c:v>898.92384696453496</c:v>
                </c:pt>
                <c:pt idx="5">
                  <c:v>992.26829902602719</c:v>
                </c:pt>
                <c:pt idx="6">
                  <c:v>955.06376379086271</c:v>
                </c:pt>
                <c:pt idx="7">
                  <c:v>896.92188399214785</c:v>
                </c:pt>
                <c:pt idx="8">
                  <c:v>922.9675457301438</c:v>
                </c:pt>
                <c:pt idx="9">
                  <c:v>784.22141644818043</c:v>
                </c:pt>
                <c:pt idx="10">
                  <c:v>823.52979542844719</c:v>
                </c:pt>
                <c:pt idx="11">
                  <c:v>795.0480113467579</c:v>
                </c:pt>
                <c:pt idx="12">
                  <c:v>815.13898501307483</c:v>
                </c:pt>
                <c:pt idx="13">
                  <c:v>830.02672699235609</c:v>
                </c:pt>
                <c:pt idx="14">
                  <c:v>722.38373933885646</c:v>
                </c:pt>
                <c:pt idx="15">
                  <c:v>545.72068345438174</c:v>
                </c:pt>
                <c:pt idx="16">
                  <c:v>266.4580068555602</c:v>
                </c:pt>
                <c:pt idx="17">
                  <c:v>248.46658607787361</c:v>
                </c:pt>
                <c:pt idx="18">
                  <c:v>267.44172426574966</c:v>
                </c:pt>
                <c:pt idx="19">
                  <c:v>236.18642062749683</c:v>
                </c:pt>
                <c:pt idx="20">
                  <c:v>277.67829009243434</c:v>
                </c:pt>
                <c:pt idx="21">
                  <c:v>342.18057530443156</c:v>
                </c:pt>
                <c:pt idx="22">
                  <c:v>439.91519580008224</c:v>
                </c:pt>
                <c:pt idx="23">
                  <c:v>498.37679415735192</c:v>
                </c:pt>
                <c:pt idx="24">
                  <c:v>623.06597507876825</c:v>
                </c:pt>
                <c:pt idx="25">
                  <c:v>860.30066285177531</c:v>
                </c:pt>
                <c:pt idx="26">
                  <c:v>769.6365902458931</c:v>
                </c:pt>
                <c:pt idx="27">
                  <c:v>991.93615899358031</c:v>
                </c:pt>
                <c:pt idx="28">
                  <c:v>1187.7902822800729</c:v>
                </c:pt>
                <c:pt idx="29">
                  <c:v>1264.75057741706</c:v>
                </c:pt>
                <c:pt idx="30">
                  <c:v>1341.5791704231085</c:v>
                </c:pt>
                <c:pt idx="31">
                  <c:v>1355.0455534117948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3AF1-4829-B634-B0847AE36E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74948767"/>
        <c:axId val="2030515855"/>
      </c:lineChart>
      <c:catAx>
        <c:axId val="61615340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en-US"/>
          </a:p>
        </c:txPr>
        <c:crossAx val="616154239"/>
        <c:crosses val="autoZero"/>
        <c:auto val="1"/>
        <c:lblAlgn val="ctr"/>
        <c:lblOffset val="100"/>
        <c:tickLblSkip val="1"/>
        <c:noMultiLvlLbl val="0"/>
      </c:catAx>
      <c:valAx>
        <c:axId val="616154239"/>
        <c:scaling>
          <c:orientation val="minMax"/>
          <c:max val="2.5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en-US"/>
          </a:p>
        </c:txPr>
        <c:crossAx val="616153407"/>
        <c:crossesAt val="1"/>
        <c:crossBetween val="between"/>
      </c:valAx>
      <c:valAx>
        <c:axId val="2030515855"/>
        <c:scaling>
          <c:orientation val="minMax"/>
          <c:max val="2000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en-US"/>
          </a:p>
        </c:txPr>
        <c:crossAx val="574948767"/>
        <c:crosses val="max"/>
        <c:crossBetween val="between"/>
      </c:valAx>
      <c:catAx>
        <c:axId val="574948767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030515855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3760958005249344"/>
          <c:y val="0.81573387096774197"/>
          <c:w val="0.80167595818815318"/>
          <c:h val="0.1796365591397849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>
        <a:lumMod val="85000"/>
      </a:schemeClr>
    </a:solidFill>
    <a:ln>
      <a:solidFill>
        <a:schemeClr val="accent1"/>
      </a:solidFill>
    </a:ln>
    <a:effectLst/>
  </c:spPr>
  <c:txPr>
    <a:bodyPr/>
    <a:lstStyle/>
    <a:p>
      <a:pPr>
        <a:defRPr sz="1400" b="1">
          <a:latin typeface="Arial Narrow" panose="020B0606020202030204" pitchFamily="34" charset="0"/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9.7122703412073491E-2"/>
          <c:y val="2.5428331875182269E-2"/>
          <c:w val="0.88151401630988779"/>
          <c:h val="0.70300785680389388"/>
        </c:manualLayout>
      </c:layout>
      <c:lineChart>
        <c:grouping val="standard"/>
        <c:varyColors val="0"/>
        <c:ser>
          <c:idx val="1"/>
          <c:order val="0"/>
          <c:tx>
            <c:strRef>
              <c:f>'Debt &amp; Fiscal Deficit'!$A$5</c:f>
              <c:strCache>
                <c:ptCount val="1"/>
                <c:pt idx="0">
                  <c:v>Fiscal balance (% of GDP) [right axis]</c:v>
                </c:pt>
              </c:strCache>
            </c:strRef>
          </c:tx>
          <c:spPr>
            <a:ln w="57150" cap="rnd">
              <a:solidFill>
                <a:srgbClr val="C00000"/>
              </a:solidFill>
              <a:round/>
            </a:ln>
            <a:effectLst/>
          </c:spPr>
          <c:marker>
            <c:symbol val="circle"/>
            <c:size val="13"/>
            <c:spPr>
              <a:solidFill>
                <a:srgbClr val="C00000"/>
              </a:solidFill>
              <a:ln w="57150">
                <a:solidFill>
                  <a:srgbClr val="C00000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Narrow" panose="020B060602020203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'Debt &amp; Fiscal Deficit'!$B$3:$L$3</c:f>
              <c:numCache>
                <c:formatCode>General</c:formatCode>
                <c:ptCount val="11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</c:numCache>
            </c:numRef>
          </c:cat>
          <c:val>
            <c:numRef>
              <c:f>'Debt &amp; Fiscal Deficit'!$B$5:$L$5</c:f>
              <c:numCache>
                <c:formatCode>0.0%</c:formatCode>
                <c:ptCount val="11"/>
                <c:pt idx="0">
                  <c:v>-1.7999999999999999E-2</c:v>
                </c:pt>
                <c:pt idx="1">
                  <c:v>-2.8000000000000001E-2</c:v>
                </c:pt>
                <c:pt idx="2">
                  <c:v>-6.2E-2</c:v>
                </c:pt>
                <c:pt idx="3">
                  <c:v>-5.8000000000000003E-2</c:v>
                </c:pt>
                <c:pt idx="4">
                  <c:v>-9.5000000000000001E-2</c:v>
                </c:pt>
                <c:pt idx="5">
                  <c:v>-6.0999999999999999E-2</c:v>
                </c:pt>
                <c:pt idx="6">
                  <c:v>-7.6999999999999999E-2</c:v>
                </c:pt>
                <c:pt idx="7">
                  <c:v>-8.2000000000000003E-2</c:v>
                </c:pt>
                <c:pt idx="8">
                  <c:v>-7.5999999999999998E-2</c:v>
                </c:pt>
                <c:pt idx="9">
                  <c:v>-0.11700000000000001</c:v>
                </c:pt>
                <c:pt idx="10">
                  <c:v>-9.2999999999999999E-2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C1A-4E48-8684-BBD0EEC929A6}"/>
            </c:ext>
          </c:extLst>
        </c:ser>
        <c:ser>
          <c:idx val="2"/>
          <c:order val="1"/>
          <c:tx>
            <c:strRef>
              <c:f>'Debt &amp; Fiscal Deficit'!$A$6</c:f>
              <c:strCache>
                <c:ptCount val="1"/>
                <c:pt idx="0">
                  <c:v>Fiscal balance threshold (% of GDP) [right axis]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  <a:lumOff val="40000"/>
                </a:schemeClr>
              </a:solidFill>
              <a:prstDash val="sysDash"/>
              <a:round/>
            </a:ln>
            <a:effectLst/>
          </c:spPr>
          <c:marker>
            <c:symbol val="none"/>
          </c:marker>
          <c:cat>
            <c:numRef>
              <c:f>'Debt &amp; Fiscal Deficit'!$B$3:$L$3</c:f>
              <c:numCache>
                <c:formatCode>General</c:formatCode>
                <c:ptCount val="11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</c:numCache>
            </c:numRef>
          </c:cat>
          <c:val>
            <c:numRef>
              <c:f>'Debt &amp; Fiscal Deficit'!$B$6:$L$6</c:f>
              <c:numCache>
                <c:formatCode>0.0%</c:formatCode>
                <c:ptCount val="11"/>
                <c:pt idx="0">
                  <c:v>-2.5000000000000001E-2</c:v>
                </c:pt>
                <c:pt idx="1">
                  <c:v>-2.5000000000000001E-2</c:v>
                </c:pt>
                <c:pt idx="2">
                  <c:v>-2.5000000000000001E-2</c:v>
                </c:pt>
                <c:pt idx="3">
                  <c:v>-2.5000000000000001E-2</c:v>
                </c:pt>
                <c:pt idx="4">
                  <c:v>-2.5000000000000001E-2</c:v>
                </c:pt>
                <c:pt idx="5">
                  <c:v>-2.5000000000000001E-2</c:v>
                </c:pt>
                <c:pt idx="6">
                  <c:v>-2.5000000000000001E-2</c:v>
                </c:pt>
                <c:pt idx="7">
                  <c:v>-2.5000000000000001E-2</c:v>
                </c:pt>
                <c:pt idx="8">
                  <c:v>-2.5000000000000001E-2</c:v>
                </c:pt>
                <c:pt idx="9">
                  <c:v>-2.5000000000000001E-2</c:v>
                </c:pt>
                <c:pt idx="10">
                  <c:v>-2.5000000000000001E-2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C1A-4E48-8684-BBD0EEC929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97287936"/>
        <c:axId val="397289600"/>
      </c:lineChart>
      <c:catAx>
        <c:axId val="397287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en-US"/>
          </a:p>
        </c:txPr>
        <c:crossAx val="397289600"/>
        <c:crosses val="autoZero"/>
        <c:auto val="1"/>
        <c:lblAlgn val="ctr"/>
        <c:lblOffset val="100"/>
        <c:noMultiLvlLbl val="0"/>
      </c:catAx>
      <c:valAx>
        <c:axId val="397289600"/>
        <c:scaling>
          <c:orientation val="minMax"/>
        </c:scaling>
        <c:delete val="0"/>
        <c:axPos val="l"/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en-US"/>
          </a:p>
        </c:txPr>
        <c:crossAx val="397287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0715361237740019"/>
          <c:y val="0.83096075268817204"/>
          <c:w val="0.80382131509877053"/>
          <c:h val="0.1690392473118279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ysClr val="window" lastClr="FFFFFF"/>
    </a:solidFill>
    <a:ln>
      <a:solidFill>
        <a:srgbClr val="C00000"/>
      </a:solidFill>
    </a:ln>
    <a:effectLst/>
  </c:spPr>
  <c:txPr>
    <a:bodyPr/>
    <a:lstStyle/>
    <a:p>
      <a:pPr>
        <a:defRPr sz="1400" b="1">
          <a:latin typeface="Arial Narrow" panose="020B0606020202030204" pitchFamily="34" charset="0"/>
        </a:defRPr>
      </a:pPr>
      <a:endParaRPr lang="en-US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Debt service</a:t>
            </a:r>
            <a:r>
              <a:rPr lang="en-US" baseline="0" dirty="0"/>
              <a:t> (% of domestic revenue)</a:t>
            </a:r>
            <a:r>
              <a:rPr lang="en-US" dirty="0"/>
              <a:t> </a:t>
            </a:r>
          </a:p>
        </c:rich>
      </c:tx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05"/>
          <c:y val="6.0185185185185182E-2"/>
          <c:w val="0.93888888888888888"/>
          <c:h val="0.7643441965587635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'Debt Service'!$D$3</c:f>
              <c:strCache>
                <c:ptCount val="1"/>
                <c:pt idx="0">
                  <c:v>Debt service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3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958-4E48-B177-2C0EAA748458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3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958-4E48-B177-2C0EAA748458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E958-4E48-B177-2C0EAA748458}"/>
              </c:ext>
            </c:extLst>
          </c:dPt>
          <c:dPt>
            <c:idx val="3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E958-4E48-B177-2C0EAA748458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E958-4E48-B177-2C0EAA748458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E958-4E48-B177-2C0EAA74845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'Debt Service'!$E$2:$J$2</c:f>
              <c:numCache>
                <c:formatCode>General</c:formatCode>
                <c:ptCount val="6"/>
                <c:pt idx="0">
                  <c:v>2011</c:v>
                </c:pt>
                <c:pt idx="1">
                  <c:v>2014</c:v>
                </c:pt>
                <c:pt idx="2">
                  <c:v>2017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'Debt Service'!$E$3:$J$3</c:f>
              <c:numCache>
                <c:formatCode>0%</c:formatCode>
                <c:ptCount val="6"/>
                <c:pt idx="0">
                  <c:v>0.11</c:v>
                </c:pt>
                <c:pt idx="1">
                  <c:v>0.17</c:v>
                </c:pt>
                <c:pt idx="2">
                  <c:v>0.28999999999999998</c:v>
                </c:pt>
                <c:pt idx="3">
                  <c:v>0.46</c:v>
                </c:pt>
                <c:pt idx="4">
                  <c:v>0.51</c:v>
                </c:pt>
                <c:pt idx="5">
                  <c:v>0.7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E958-4E48-B177-2C0EAA7484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71182447"/>
        <c:axId val="667196063"/>
      </c:barChart>
      <c:catAx>
        <c:axId val="67118244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7196063"/>
        <c:crosses val="autoZero"/>
        <c:auto val="1"/>
        <c:lblAlgn val="ctr"/>
        <c:lblOffset val="100"/>
        <c:noMultiLvlLbl val="0"/>
      </c:catAx>
      <c:valAx>
        <c:axId val="667196063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67118244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>
        <a:lumMod val="85000"/>
      </a:schemeClr>
    </a:solidFill>
    <a:ln>
      <a:solidFill>
        <a:srgbClr val="C00000"/>
      </a:solidFill>
    </a:ln>
    <a:effectLst/>
  </c:spPr>
  <c:txPr>
    <a:bodyPr/>
    <a:lstStyle/>
    <a:p>
      <a:pPr>
        <a:defRPr sz="1400" b="1"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r>
              <a:rPr lang="en-US"/>
              <a:t> Debt stock + interest arrears (US$ billions) [Total US$31.7 billion]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Sheet1!$H$10</c:f>
              <c:strCache>
                <c:ptCount val="1"/>
                <c:pt idx="0">
                  <c:v> Debt + interest arrears (US$ billions) [Total US$31.7 billion] 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Narrow" panose="020B060602020203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Sheet1!$G$11:$G$17</c:f>
              <c:strCache>
                <c:ptCount val="7"/>
                <c:pt idx="0">
                  <c:v>Multilateral (7%)</c:v>
                </c:pt>
                <c:pt idx="1">
                  <c:v>Plurilateral (3%)</c:v>
                </c:pt>
                <c:pt idx="2">
                  <c:v>Bilateral (13%)</c:v>
                </c:pt>
                <c:pt idx="3">
                  <c:v>Eurobonds (10.5%)</c:v>
                </c:pt>
                <c:pt idx="4">
                  <c:v>Non-Bonded Debt (10%)</c:v>
                </c:pt>
                <c:pt idx="5">
                  <c:v>SOEs (11%)</c:v>
                </c:pt>
                <c:pt idx="6">
                  <c:v>Local Currency Public Sector Debt (45.5%)</c:v>
                </c:pt>
              </c:strCache>
            </c:strRef>
          </c:cat>
          <c:val>
            <c:numRef>
              <c:f>Sheet1!$H$11:$H$17</c:f>
              <c:numCache>
                <c:formatCode>_-* #,##0.0_-;\-* #,##0.0_-;_-* "-"??_-;_-@_-</c:formatCode>
                <c:ptCount val="7"/>
                <c:pt idx="0">
                  <c:v>2.37</c:v>
                </c:pt>
                <c:pt idx="1">
                  <c:v>0.83</c:v>
                </c:pt>
                <c:pt idx="2">
                  <c:v>4.1500000000000004</c:v>
                </c:pt>
                <c:pt idx="3">
                  <c:v>3.34</c:v>
                </c:pt>
                <c:pt idx="4">
                  <c:v>3.09</c:v>
                </c:pt>
                <c:pt idx="5">
                  <c:v>3.49</c:v>
                </c:pt>
                <c:pt idx="6">
                  <c:v>14.47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FF8-422F-B541-0F5C7A566C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660195919"/>
        <c:axId val="673275727"/>
      </c:barChart>
      <c:catAx>
        <c:axId val="660195919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en-US"/>
          </a:p>
        </c:txPr>
        <c:crossAx val="673275727"/>
        <c:crosses val="autoZero"/>
        <c:auto val="1"/>
        <c:lblAlgn val="ctr"/>
        <c:lblOffset val="100"/>
        <c:noMultiLvlLbl val="0"/>
      </c:catAx>
      <c:valAx>
        <c:axId val="673275727"/>
        <c:scaling>
          <c:orientation val="minMax"/>
        </c:scaling>
        <c:delete val="1"/>
        <c:axPos val="t"/>
        <c:numFmt formatCode="_-* #,##0.0_-;\-* #,##0.0_-;_-* &quot;-&quot;??_-;_-@_-" sourceLinked="1"/>
        <c:majorTickMark val="none"/>
        <c:minorTickMark val="none"/>
        <c:tickLblPos val="nextTo"/>
        <c:crossAx val="66019591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>
        <a:lumMod val="85000"/>
      </a:schemeClr>
    </a:solidFill>
    <a:ln>
      <a:noFill/>
    </a:ln>
    <a:effectLst/>
  </c:spPr>
  <c:txPr>
    <a:bodyPr/>
    <a:lstStyle/>
    <a:p>
      <a:pPr>
        <a:defRPr sz="1400" b="1">
          <a:latin typeface="Arial Narrow" panose="020B0606020202030204" pitchFamily="34" charset="0"/>
        </a:defRPr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215848623853211"/>
          <c:y val="4.017921146953405E-2"/>
          <c:w val="0.77483325938212999"/>
          <c:h val="0.598461194795172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'Summary (2)'!$K$4</c:f>
              <c:strCache>
                <c:ptCount val="1"/>
                <c:pt idx="0">
                  <c:v>GDP growth rate (%) [left axis]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cat>
            <c:numRef>
              <c:f>'Summary (2)'!$J$5:$J$47</c:f>
              <c:numCache>
                <c:formatCode>General</c:formatCode>
                <c:ptCount val="13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</c:numCache>
            </c:numRef>
          </c:cat>
          <c:val>
            <c:numRef>
              <c:f>'Summary (2)'!$K$5:$K$47</c:f>
              <c:numCache>
                <c:formatCode>0.0%</c:formatCode>
                <c:ptCount val="13"/>
                <c:pt idx="0">
                  <c:v>0.10298</c:v>
                </c:pt>
                <c:pt idx="1">
                  <c:v>5.5650000000000005E-2</c:v>
                </c:pt>
                <c:pt idx="2">
                  <c:v>7.5979999999999992E-2</c:v>
                </c:pt>
                <c:pt idx="3">
                  <c:v>5.0570000000000004E-2</c:v>
                </c:pt>
                <c:pt idx="4">
                  <c:v>4.6980000000000001E-2</c:v>
                </c:pt>
                <c:pt idx="5">
                  <c:v>2.92E-2</c:v>
                </c:pt>
                <c:pt idx="6">
                  <c:v>3.7569999999999999E-2</c:v>
                </c:pt>
                <c:pt idx="7">
                  <c:v>3.3959999999999997E-2</c:v>
                </c:pt>
                <c:pt idx="8">
                  <c:v>3.504336095586822E-2</c:v>
                </c:pt>
                <c:pt idx="9">
                  <c:v>4.0344938966716481E-2</c:v>
                </c:pt>
                <c:pt idx="10">
                  <c:v>1.44130602603785E-2</c:v>
                </c:pt>
                <c:pt idx="11">
                  <c:v>-2.7850550654516699E-2</c:v>
                </c:pt>
                <c:pt idx="12">
                  <c:v>4.5987340387843856E-2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933-4194-9C76-0C0239C777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704556032"/>
        <c:axId val="159445760"/>
      </c:barChart>
      <c:lineChart>
        <c:grouping val="standard"/>
        <c:varyColors val="0"/>
        <c:ser>
          <c:idx val="1"/>
          <c:order val="1"/>
          <c:tx>
            <c:strRef>
              <c:f>'Summary (2)'!$L$4</c:f>
              <c:strCache>
                <c:ptCount val="1"/>
                <c:pt idx="0">
                  <c:v>Inflation rate (% change) [right axis]</c:v>
                </c:pt>
              </c:strCache>
            </c:strRef>
          </c:tx>
          <c:spPr>
            <a:ln w="28575">
              <a:solidFill>
                <a:srgbClr val="FF0000"/>
              </a:solidFill>
            </a:ln>
          </c:spPr>
          <c:marker>
            <c:symbol val="none"/>
          </c:marker>
          <c:dLbls>
            <c:dLbl>
              <c:idx val="6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933-4194-9C76-0C0239C77797}"/>
                </c:ext>
              </c:extLst>
            </c:dLbl>
            <c:dLbl>
              <c:idx val="7"/>
              <c:layout>
                <c:manualLayout>
                  <c:x val="-8.7385321100917485E-2"/>
                  <c:y val="2.048387096774189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933-4194-9C76-0C0239C77797}"/>
                </c:ext>
              </c:extLst>
            </c:dLbl>
            <c:dLbl>
              <c:idx val="11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933-4194-9C76-0C0239C77797}"/>
                </c:ext>
              </c:extLst>
            </c:dLbl>
            <c:dLbl>
              <c:idx val="12"/>
              <c:layout>
                <c:manualLayout>
                  <c:x val="-3.3619138634046891E-2"/>
                  <c:y val="2.951953405017919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933-4194-9C76-0C0239C7779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FF0000"/>
                    </a:solidFill>
                  </a:defRPr>
                </a:pPr>
                <a:endParaRPr lang="en-US"/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'Summary (2)'!$J$5:$J$47</c:f>
              <c:numCache>
                <c:formatCode>General</c:formatCode>
                <c:ptCount val="13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</c:numCache>
            </c:numRef>
          </c:cat>
          <c:val>
            <c:numRef>
              <c:f>'Summary (2)'!$L$5:$L$47</c:f>
              <c:numCache>
                <c:formatCode>0.0%</c:formatCode>
                <c:ptCount val="13"/>
                <c:pt idx="0">
                  <c:v>8.5000000000000006E-2</c:v>
                </c:pt>
                <c:pt idx="1">
                  <c:v>8.657999999999999E-2</c:v>
                </c:pt>
                <c:pt idx="2">
                  <c:v>6.5750000000000003E-2</c:v>
                </c:pt>
                <c:pt idx="3">
                  <c:v>6.9779999999999995E-2</c:v>
                </c:pt>
                <c:pt idx="4">
                  <c:v>7.8109999999999999E-2</c:v>
                </c:pt>
                <c:pt idx="5">
                  <c:v>0.10106999999999999</c:v>
                </c:pt>
                <c:pt idx="6">
                  <c:v>0.17868999999999999</c:v>
                </c:pt>
                <c:pt idx="7">
                  <c:v>6.5769999999999995E-2</c:v>
                </c:pt>
                <c:pt idx="8">
                  <c:v>7.0430000000000006E-2</c:v>
                </c:pt>
                <c:pt idx="9">
                  <c:v>8.5500000000000007E-2</c:v>
                </c:pt>
                <c:pt idx="10">
                  <c:v>0.14508333333333331</c:v>
                </c:pt>
                <c:pt idx="11">
                  <c:v>0.22150000000000003</c:v>
                </c:pt>
                <c:pt idx="12">
                  <c:v>0.124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1933-4194-9C76-0C0239C77797}"/>
            </c:ext>
          </c:extLst>
        </c:ser>
        <c:ser>
          <c:idx val="2"/>
          <c:order val="2"/>
          <c:tx>
            <c:strRef>
              <c:f>'Summary (2)'!$M$4</c:f>
              <c:strCache>
                <c:ptCount val="1"/>
                <c:pt idx="0">
                  <c:v>Exchange rate (% change) [right axis]</c:v>
                </c:pt>
              </c:strCache>
            </c:strRef>
          </c:tx>
          <c:spPr>
            <a:ln w="28575">
              <a:solidFill>
                <a:srgbClr val="00B0F0"/>
              </a:solidFill>
            </a:ln>
          </c:spPr>
          <c:marker>
            <c:symbol val="none"/>
          </c:marker>
          <c:dLbls>
            <c:dLbl>
              <c:idx val="5"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1933-4194-9C76-0C0239C77797}"/>
                </c:ext>
              </c:extLst>
            </c:dLbl>
            <c:dLbl>
              <c:idx val="7"/>
              <c:layout>
                <c:manualLayout>
                  <c:x val="5.5303261977573907E-3"/>
                  <c:y val="-5.455537634408601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933-4194-9C76-0C0239C77797}"/>
                </c:ext>
              </c:extLst>
            </c:dLbl>
            <c:dLbl>
              <c:idx val="10"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1933-4194-9C76-0C0239C77797}"/>
                </c:ext>
              </c:extLst>
            </c:dLbl>
            <c:dLbl>
              <c:idx val="12"/>
              <c:layout>
                <c:manualLayout>
                  <c:x val="-3.2000891946992863E-2"/>
                  <c:y val="-3.862347670250897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1933-4194-9C76-0C0239C7779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00B0F0"/>
                    </a:solidFill>
                  </a:defRPr>
                </a:pPr>
                <a:endParaRPr lang="en-US"/>
              </a:p>
            </c:txPr>
            <c:dLblPos val="b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'Summary (2)'!$J$5:$J$47</c:f>
              <c:numCache>
                <c:formatCode>General</c:formatCode>
                <c:ptCount val="13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</c:numCache>
            </c:numRef>
          </c:cat>
          <c:val>
            <c:numRef>
              <c:f>'Summary (2)'!$M$5:$M$47</c:f>
              <c:numCache>
                <c:formatCode>0.0%</c:formatCode>
                <c:ptCount val="13"/>
                <c:pt idx="0">
                  <c:v>4.9339472871811257E-2</c:v>
                </c:pt>
                <c:pt idx="1">
                  <c:v>-1.3243036158623375E-2</c:v>
                </c:pt>
                <c:pt idx="2">
                  <c:v>-5.8960471803375984E-2</c:v>
                </c:pt>
                <c:pt idx="3">
                  <c:v>-4.8304293372660366E-2</c:v>
                </c:pt>
                <c:pt idx="4">
                  <c:v>-0.14027891441182058</c:v>
                </c:pt>
                <c:pt idx="5">
                  <c:v>-0.40299264828090481</c:v>
                </c:pt>
                <c:pt idx="6">
                  <c:v>-0.19469740078884187</c:v>
                </c:pt>
                <c:pt idx="7">
                  <c:v>7.6946350737214286E-2</c:v>
                </c:pt>
                <c:pt idx="8">
                  <c:v>-9.9508029717803523E-2</c:v>
                </c:pt>
                <c:pt idx="9">
                  <c:v>-0.23350105391275869</c:v>
                </c:pt>
                <c:pt idx="10">
                  <c:v>-0.41837808121012049</c:v>
                </c:pt>
                <c:pt idx="11">
                  <c:v>-8.757822409049304E-2</c:v>
                </c:pt>
                <c:pt idx="12">
                  <c:v>0.15301285333252704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1933-4194-9C76-0C0239C777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9865216"/>
        <c:axId val="159447296"/>
      </c:lineChart>
      <c:catAx>
        <c:axId val="70455603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txPr>
          <a:bodyPr rot="-5400000" vert="horz"/>
          <a:lstStyle/>
          <a:p>
            <a:pPr>
              <a:defRPr/>
            </a:pPr>
            <a:endParaRPr lang="en-US"/>
          </a:p>
        </c:txPr>
        <c:crossAx val="159445760"/>
        <c:crosses val="autoZero"/>
        <c:auto val="1"/>
        <c:lblAlgn val="ctr"/>
        <c:lblOffset val="100"/>
        <c:noMultiLvlLbl val="0"/>
      </c:catAx>
      <c:valAx>
        <c:axId val="15944576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crossAx val="704556032"/>
        <c:crosses val="autoZero"/>
        <c:crossBetween val="between"/>
      </c:valAx>
      <c:valAx>
        <c:axId val="159447296"/>
        <c:scaling>
          <c:orientation val="minMax"/>
        </c:scaling>
        <c:delete val="0"/>
        <c:axPos val="r"/>
        <c:numFmt formatCode="0%" sourceLinked="0"/>
        <c:majorTickMark val="out"/>
        <c:minorTickMark val="none"/>
        <c:tickLblPos val="nextTo"/>
        <c:crossAx val="169865216"/>
        <c:crosses val="max"/>
        <c:crossBetween val="between"/>
      </c:valAx>
      <c:catAx>
        <c:axId val="16986521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59447296"/>
        <c:crosses val="autoZero"/>
        <c:auto val="1"/>
        <c:lblAlgn val="ctr"/>
        <c:lblOffset val="100"/>
        <c:noMultiLvlLbl val="0"/>
      </c:catAx>
    </c:plotArea>
    <c:legend>
      <c:legendPos val="b"/>
      <c:layout>
        <c:manualLayout>
          <c:xMode val="edge"/>
          <c:yMode val="edge"/>
          <c:x val="7.0500000000000007E-2"/>
          <c:y val="0.78122413959415349"/>
          <c:w val="0.89612345310216168"/>
          <c:h val="0.21877586040584659"/>
        </c:manualLayout>
      </c:layout>
      <c:overlay val="0"/>
    </c:legend>
    <c:plotVisOnly val="1"/>
    <c:dispBlanksAs val="gap"/>
    <c:showDLblsOverMax val="0"/>
  </c:chart>
  <c:spPr>
    <a:solidFill>
      <a:schemeClr val="bg1"/>
    </a:solidFill>
  </c:spPr>
  <c:txPr>
    <a:bodyPr/>
    <a:lstStyle/>
    <a:p>
      <a:pPr>
        <a:defRPr sz="1400" b="1">
          <a:latin typeface="Arial Narrow" panose="020B0606020202030204" pitchFamily="34" charset="0"/>
        </a:defRPr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702060457189262"/>
          <c:y val="3.1075277941567902E-2"/>
          <c:w val="0.77483325938212999"/>
          <c:h val="0.598461194795172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Summary!$K$4</c:f>
              <c:strCache>
                <c:ptCount val="1"/>
                <c:pt idx="0">
                  <c:v>GDP growth rate (%) [left axis]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cat>
            <c:numRef>
              <c:f>Summary!$J$5:$J$47</c:f>
              <c:numCache>
                <c:formatCode>General</c:formatCode>
                <c:ptCount val="43"/>
                <c:pt idx="0">
                  <c:v>1980</c:v>
                </c:pt>
                <c:pt idx="1">
                  <c:v>1981</c:v>
                </c:pt>
                <c:pt idx="2">
                  <c:v>1982</c:v>
                </c:pt>
                <c:pt idx="3">
                  <c:v>1983</c:v>
                </c:pt>
                <c:pt idx="4">
                  <c:v>1984</c:v>
                </c:pt>
                <c:pt idx="5">
                  <c:v>1985</c:v>
                </c:pt>
                <c:pt idx="6">
                  <c:v>1986</c:v>
                </c:pt>
                <c:pt idx="7">
                  <c:v>1987</c:v>
                </c:pt>
                <c:pt idx="8">
                  <c:v>1988</c:v>
                </c:pt>
                <c:pt idx="9">
                  <c:v>1989</c:v>
                </c:pt>
                <c:pt idx="10">
                  <c:v>1990</c:v>
                </c:pt>
                <c:pt idx="11">
                  <c:v>1991</c:v>
                </c:pt>
                <c:pt idx="12">
                  <c:v>1992</c:v>
                </c:pt>
                <c:pt idx="13">
                  <c:v>1993</c:v>
                </c:pt>
                <c:pt idx="14">
                  <c:v>1994</c:v>
                </c:pt>
                <c:pt idx="15">
                  <c:v>1995</c:v>
                </c:pt>
                <c:pt idx="16">
                  <c:v>1996</c:v>
                </c:pt>
                <c:pt idx="17">
                  <c:v>1997</c:v>
                </c:pt>
                <c:pt idx="18">
                  <c:v>1998</c:v>
                </c:pt>
                <c:pt idx="19">
                  <c:v>1999</c:v>
                </c:pt>
                <c:pt idx="20">
                  <c:v>2000</c:v>
                </c:pt>
                <c:pt idx="21">
                  <c:v>2001</c:v>
                </c:pt>
                <c:pt idx="22">
                  <c:v>2002</c:v>
                </c:pt>
                <c:pt idx="23">
                  <c:v>2003</c:v>
                </c:pt>
                <c:pt idx="24">
                  <c:v>2004</c:v>
                </c:pt>
                <c:pt idx="25">
                  <c:v>2005</c:v>
                </c:pt>
                <c:pt idx="26">
                  <c:v>2006</c:v>
                </c:pt>
                <c:pt idx="27">
                  <c:v>2007</c:v>
                </c:pt>
                <c:pt idx="28">
                  <c:v>2008</c:v>
                </c:pt>
                <c:pt idx="29">
                  <c:v>2009</c:v>
                </c:pt>
                <c:pt idx="30">
                  <c:v>2010</c:v>
                </c:pt>
                <c:pt idx="31">
                  <c:v>2011</c:v>
                </c:pt>
                <c:pt idx="32">
                  <c:v>2012</c:v>
                </c:pt>
                <c:pt idx="33">
                  <c:v>2013</c:v>
                </c:pt>
                <c:pt idx="34">
                  <c:v>2014</c:v>
                </c:pt>
                <c:pt idx="35">
                  <c:v>2015</c:v>
                </c:pt>
                <c:pt idx="36">
                  <c:v>2016</c:v>
                </c:pt>
                <c:pt idx="37">
                  <c:v>2017</c:v>
                </c:pt>
                <c:pt idx="38">
                  <c:v>2018</c:v>
                </c:pt>
                <c:pt idx="39">
                  <c:v>2019</c:v>
                </c:pt>
                <c:pt idx="40">
                  <c:v>2020</c:v>
                </c:pt>
                <c:pt idx="41">
                  <c:v>2021</c:v>
                </c:pt>
                <c:pt idx="42">
                  <c:v>2022</c:v>
                </c:pt>
              </c:numCache>
            </c:numRef>
          </c:cat>
          <c:val>
            <c:numRef>
              <c:f>Summary!$K$5:$K$47</c:f>
              <c:numCache>
                <c:formatCode>0.0%</c:formatCode>
                <c:ptCount val="43"/>
                <c:pt idx="0">
                  <c:v>3.8539999999999998E-2</c:v>
                </c:pt>
                <c:pt idx="1">
                  <c:v>6.6310000000000008E-2</c:v>
                </c:pt>
                <c:pt idx="2">
                  <c:v>-2.912E-2</c:v>
                </c:pt>
                <c:pt idx="3">
                  <c:v>-1.145E-2</c:v>
                </c:pt>
                <c:pt idx="4">
                  <c:v>-1.7180000000000001E-2</c:v>
                </c:pt>
                <c:pt idx="5">
                  <c:v>1.2370000000000001E-2</c:v>
                </c:pt>
                <c:pt idx="6">
                  <c:v>1.6979999999999999E-2</c:v>
                </c:pt>
                <c:pt idx="7">
                  <c:v>1.4910000000000001E-2</c:v>
                </c:pt>
                <c:pt idx="8">
                  <c:v>9.2710000000000015E-2</c:v>
                </c:pt>
                <c:pt idx="9">
                  <c:v>-3.6580000000000001E-2</c:v>
                </c:pt>
                <c:pt idx="10">
                  <c:v>-5.79E-3</c:v>
                </c:pt>
                <c:pt idx="11">
                  <c:v>-6.6600000000000001E-3</c:v>
                </c:pt>
                <c:pt idx="12">
                  <c:v>2.052E-2</c:v>
                </c:pt>
                <c:pt idx="13">
                  <c:v>-7.6999999999999996E-4</c:v>
                </c:pt>
                <c:pt idx="14">
                  <c:v>-0.13308999999999999</c:v>
                </c:pt>
                <c:pt idx="15">
                  <c:v>2.8980000000000002E-2</c:v>
                </c:pt>
                <c:pt idx="16">
                  <c:v>6.2190000000000002E-2</c:v>
                </c:pt>
                <c:pt idx="17">
                  <c:v>3.814E-2</c:v>
                </c:pt>
                <c:pt idx="18">
                  <c:v>-3.8600000000000001E-3</c:v>
                </c:pt>
                <c:pt idx="19">
                  <c:v>4.6500000000000007E-2</c:v>
                </c:pt>
                <c:pt idx="20">
                  <c:v>3.8969999999999998E-2</c:v>
                </c:pt>
                <c:pt idx="21">
                  <c:v>5.3170000000000002E-2</c:v>
                </c:pt>
                <c:pt idx="22">
                  <c:v>4.5060000000000003E-2</c:v>
                </c:pt>
                <c:pt idx="23">
                  <c:v>6.9449999999999998E-2</c:v>
                </c:pt>
                <c:pt idx="24">
                  <c:v>7.0319999999999994E-2</c:v>
                </c:pt>
                <c:pt idx="25">
                  <c:v>7.2359999999999994E-2</c:v>
                </c:pt>
                <c:pt idx="26">
                  <c:v>7.9039999999999999E-2</c:v>
                </c:pt>
                <c:pt idx="27">
                  <c:v>8.3519999999999997E-2</c:v>
                </c:pt>
                <c:pt idx="28">
                  <c:v>7.7740000000000004E-2</c:v>
                </c:pt>
                <c:pt idx="29">
                  <c:v>9.2200000000000004E-2</c:v>
                </c:pt>
                <c:pt idx="30">
                  <c:v>0.10298</c:v>
                </c:pt>
                <c:pt idx="31">
                  <c:v>5.5650000000000005E-2</c:v>
                </c:pt>
                <c:pt idx="32">
                  <c:v>7.5979999999999992E-2</c:v>
                </c:pt>
                <c:pt idx="33">
                  <c:v>5.0570000000000004E-2</c:v>
                </c:pt>
                <c:pt idx="34">
                  <c:v>4.6980000000000001E-2</c:v>
                </c:pt>
                <c:pt idx="35">
                  <c:v>2.92E-2</c:v>
                </c:pt>
                <c:pt idx="36">
                  <c:v>3.7569999999999999E-2</c:v>
                </c:pt>
                <c:pt idx="37">
                  <c:v>3.3959999999999997E-2</c:v>
                </c:pt>
                <c:pt idx="38">
                  <c:v>3.504336095586822E-2</c:v>
                </c:pt>
                <c:pt idx="39">
                  <c:v>4.0344938966716481E-2</c:v>
                </c:pt>
                <c:pt idx="40">
                  <c:v>1.44130602603785E-2</c:v>
                </c:pt>
                <c:pt idx="41">
                  <c:v>-2.7850550654516699E-2</c:v>
                </c:pt>
                <c:pt idx="42">
                  <c:v>4.5987340387843856E-2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73D-4567-88A5-5389A9DC6D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704556032"/>
        <c:axId val="159445760"/>
      </c:barChart>
      <c:lineChart>
        <c:grouping val="standard"/>
        <c:varyColors val="0"/>
        <c:ser>
          <c:idx val="1"/>
          <c:order val="1"/>
          <c:tx>
            <c:strRef>
              <c:f>Summary!$L$4</c:f>
              <c:strCache>
                <c:ptCount val="1"/>
                <c:pt idx="0">
                  <c:v>Inflation rate (% change) [right axis]</c:v>
                </c:pt>
              </c:strCache>
            </c:strRef>
          </c:tx>
          <c:spPr>
            <a:ln w="28575">
              <a:solidFill>
                <a:srgbClr val="FF0000"/>
              </a:solidFill>
            </a:ln>
          </c:spPr>
          <c:marker>
            <c:symbol val="none"/>
          </c:marker>
          <c:cat>
            <c:numRef>
              <c:f>Summary!$J$5:$J$47</c:f>
              <c:numCache>
                <c:formatCode>General</c:formatCode>
                <c:ptCount val="43"/>
                <c:pt idx="0">
                  <c:v>1980</c:v>
                </c:pt>
                <c:pt idx="1">
                  <c:v>1981</c:v>
                </c:pt>
                <c:pt idx="2">
                  <c:v>1982</c:v>
                </c:pt>
                <c:pt idx="3">
                  <c:v>1983</c:v>
                </c:pt>
                <c:pt idx="4">
                  <c:v>1984</c:v>
                </c:pt>
                <c:pt idx="5">
                  <c:v>1985</c:v>
                </c:pt>
                <c:pt idx="6">
                  <c:v>1986</c:v>
                </c:pt>
                <c:pt idx="7">
                  <c:v>1987</c:v>
                </c:pt>
                <c:pt idx="8">
                  <c:v>1988</c:v>
                </c:pt>
                <c:pt idx="9">
                  <c:v>1989</c:v>
                </c:pt>
                <c:pt idx="10">
                  <c:v>1990</c:v>
                </c:pt>
                <c:pt idx="11">
                  <c:v>1991</c:v>
                </c:pt>
                <c:pt idx="12">
                  <c:v>1992</c:v>
                </c:pt>
                <c:pt idx="13">
                  <c:v>1993</c:v>
                </c:pt>
                <c:pt idx="14">
                  <c:v>1994</c:v>
                </c:pt>
                <c:pt idx="15">
                  <c:v>1995</c:v>
                </c:pt>
                <c:pt idx="16">
                  <c:v>1996</c:v>
                </c:pt>
                <c:pt idx="17">
                  <c:v>1997</c:v>
                </c:pt>
                <c:pt idx="18">
                  <c:v>1998</c:v>
                </c:pt>
                <c:pt idx="19">
                  <c:v>1999</c:v>
                </c:pt>
                <c:pt idx="20">
                  <c:v>2000</c:v>
                </c:pt>
                <c:pt idx="21">
                  <c:v>2001</c:v>
                </c:pt>
                <c:pt idx="22">
                  <c:v>2002</c:v>
                </c:pt>
                <c:pt idx="23">
                  <c:v>2003</c:v>
                </c:pt>
                <c:pt idx="24">
                  <c:v>2004</c:v>
                </c:pt>
                <c:pt idx="25">
                  <c:v>2005</c:v>
                </c:pt>
                <c:pt idx="26">
                  <c:v>2006</c:v>
                </c:pt>
                <c:pt idx="27">
                  <c:v>2007</c:v>
                </c:pt>
                <c:pt idx="28">
                  <c:v>2008</c:v>
                </c:pt>
                <c:pt idx="29">
                  <c:v>2009</c:v>
                </c:pt>
                <c:pt idx="30">
                  <c:v>2010</c:v>
                </c:pt>
                <c:pt idx="31">
                  <c:v>2011</c:v>
                </c:pt>
                <c:pt idx="32">
                  <c:v>2012</c:v>
                </c:pt>
                <c:pt idx="33">
                  <c:v>2013</c:v>
                </c:pt>
                <c:pt idx="34">
                  <c:v>2014</c:v>
                </c:pt>
                <c:pt idx="35">
                  <c:v>2015</c:v>
                </c:pt>
                <c:pt idx="36">
                  <c:v>2016</c:v>
                </c:pt>
                <c:pt idx="37">
                  <c:v>2017</c:v>
                </c:pt>
                <c:pt idx="38">
                  <c:v>2018</c:v>
                </c:pt>
                <c:pt idx="39">
                  <c:v>2019</c:v>
                </c:pt>
                <c:pt idx="40">
                  <c:v>2020</c:v>
                </c:pt>
                <c:pt idx="41">
                  <c:v>2021</c:v>
                </c:pt>
                <c:pt idx="42">
                  <c:v>2022</c:v>
                </c:pt>
              </c:numCache>
            </c:numRef>
          </c:cat>
          <c:val>
            <c:numRef>
              <c:f>Summary!$L$5:$L$47</c:f>
              <c:numCache>
                <c:formatCode>0.0%</c:formatCode>
                <c:ptCount val="43"/>
                <c:pt idx="0">
                  <c:v>0.11728999999999999</c:v>
                </c:pt>
                <c:pt idx="1">
                  <c:v>0.13997000000000001</c:v>
                </c:pt>
                <c:pt idx="2">
                  <c:v>0.12494999999999999</c:v>
                </c:pt>
                <c:pt idx="3">
                  <c:v>0.19692000000000001</c:v>
                </c:pt>
                <c:pt idx="4">
                  <c:v>0.20018999999999998</c:v>
                </c:pt>
                <c:pt idx="5">
                  <c:v>0.37430000000000002</c:v>
                </c:pt>
                <c:pt idx="6">
                  <c:v>0.54799999999999993</c:v>
                </c:pt>
                <c:pt idx="7">
                  <c:v>0.47027999999999998</c:v>
                </c:pt>
                <c:pt idx="8">
                  <c:v>0.54042000000000001</c:v>
                </c:pt>
                <c:pt idx="9">
                  <c:v>1.2829400000000002</c:v>
                </c:pt>
                <c:pt idx="10">
                  <c:v>1.09558</c:v>
                </c:pt>
                <c:pt idx="11">
                  <c:v>0.97700999999999993</c:v>
                </c:pt>
                <c:pt idx="12">
                  <c:v>1.6572499999999999</c:v>
                </c:pt>
                <c:pt idx="13">
                  <c:v>1.83263</c:v>
                </c:pt>
                <c:pt idx="14">
                  <c:v>0.54613999999999996</c:v>
                </c:pt>
                <c:pt idx="15">
                  <c:v>0.34905000000000003</c:v>
                </c:pt>
                <c:pt idx="16">
                  <c:v>0.43095</c:v>
                </c:pt>
                <c:pt idx="17">
                  <c:v>0.24410000000000001</c:v>
                </c:pt>
                <c:pt idx="18">
                  <c:v>0.24456</c:v>
                </c:pt>
                <c:pt idx="19">
                  <c:v>0.26789999999999997</c:v>
                </c:pt>
                <c:pt idx="20">
                  <c:v>0.26100000000000001</c:v>
                </c:pt>
                <c:pt idx="21">
                  <c:v>0.21356999999999998</c:v>
                </c:pt>
                <c:pt idx="22">
                  <c:v>0.22239</c:v>
                </c:pt>
                <c:pt idx="23">
                  <c:v>0.214</c:v>
                </c:pt>
                <c:pt idx="24">
                  <c:v>0.17969000000000002</c:v>
                </c:pt>
                <c:pt idx="25">
                  <c:v>0.18325</c:v>
                </c:pt>
                <c:pt idx="26">
                  <c:v>9.017E-2</c:v>
                </c:pt>
                <c:pt idx="27">
                  <c:v>0.10654999999999999</c:v>
                </c:pt>
                <c:pt idx="28">
                  <c:v>0.12449</c:v>
                </c:pt>
                <c:pt idx="29">
                  <c:v>0.13391999999999998</c:v>
                </c:pt>
                <c:pt idx="30">
                  <c:v>8.5000000000000006E-2</c:v>
                </c:pt>
                <c:pt idx="31">
                  <c:v>8.657999999999999E-2</c:v>
                </c:pt>
                <c:pt idx="32">
                  <c:v>6.5750000000000003E-2</c:v>
                </c:pt>
                <c:pt idx="33">
                  <c:v>6.9779999999999995E-2</c:v>
                </c:pt>
                <c:pt idx="34">
                  <c:v>7.8109999999999999E-2</c:v>
                </c:pt>
                <c:pt idx="35">
                  <c:v>0.10106999999999999</c:v>
                </c:pt>
                <c:pt idx="36">
                  <c:v>0.17868999999999999</c:v>
                </c:pt>
                <c:pt idx="37">
                  <c:v>6.5769999999999995E-2</c:v>
                </c:pt>
                <c:pt idx="38">
                  <c:v>7.0430000000000006E-2</c:v>
                </c:pt>
                <c:pt idx="39">
                  <c:v>8.5500000000000007E-2</c:v>
                </c:pt>
                <c:pt idx="40">
                  <c:v>0.14508333333333331</c:v>
                </c:pt>
                <c:pt idx="41">
                  <c:v>0.22150000000000003</c:v>
                </c:pt>
                <c:pt idx="42">
                  <c:v>0.124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73D-4567-88A5-5389A9DC6D5B}"/>
            </c:ext>
          </c:extLst>
        </c:ser>
        <c:ser>
          <c:idx val="2"/>
          <c:order val="2"/>
          <c:tx>
            <c:strRef>
              <c:f>Summary!$M$4</c:f>
              <c:strCache>
                <c:ptCount val="1"/>
                <c:pt idx="0">
                  <c:v>Exchange rate (% change) [right axis]</c:v>
                </c:pt>
              </c:strCache>
            </c:strRef>
          </c:tx>
          <c:spPr>
            <a:ln w="28575">
              <a:solidFill>
                <a:srgbClr val="00B0F0"/>
              </a:solidFill>
            </a:ln>
          </c:spPr>
          <c:marker>
            <c:symbol val="none"/>
          </c:marker>
          <c:cat>
            <c:numRef>
              <c:f>Summary!$J$5:$J$47</c:f>
              <c:numCache>
                <c:formatCode>General</c:formatCode>
                <c:ptCount val="43"/>
                <c:pt idx="0">
                  <c:v>1980</c:v>
                </c:pt>
                <c:pt idx="1">
                  <c:v>1981</c:v>
                </c:pt>
                <c:pt idx="2">
                  <c:v>1982</c:v>
                </c:pt>
                <c:pt idx="3">
                  <c:v>1983</c:v>
                </c:pt>
                <c:pt idx="4">
                  <c:v>1984</c:v>
                </c:pt>
                <c:pt idx="5">
                  <c:v>1985</c:v>
                </c:pt>
                <c:pt idx="6">
                  <c:v>1986</c:v>
                </c:pt>
                <c:pt idx="7">
                  <c:v>1987</c:v>
                </c:pt>
                <c:pt idx="8">
                  <c:v>1988</c:v>
                </c:pt>
                <c:pt idx="9">
                  <c:v>1989</c:v>
                </c:pt>
                <c:pt idx="10">
                  <c:v>1990</c:v>
                </c:pt>
                <c:pt idx="11">
                  <c:v>1991</c:v>
                </c:pt>
                <c:pt idx="12">
                  <c:v>1992</c:v>
                </c:pt>
                <c:pt idx="13">
                  <c:v>1993</c:v>
                </c:pt>
                <c:pt idx="14">
                  <c:v>1994</c:v>
                </c:pt>
                <c:pt idx="15">
                  <c:v>1995</c:v>
                </c:pt>
                <c:pt idx="16">
                  <c:v>1996</c:v>
                </c:pt>
                <c:pt idx="17">
                  <c:v>1997</c:v>
                </c:pt>
                <c:pt idx="18">
                  <c:v>1998</c:v>
                </c:pt>
                <c:pt idx="19">
                  <c:v>1999</c:v>
                </c:pt>
                <c:pt idx="20">
                  <c:v>2000</c:v>
                </c:pt>
                <c:pt idx="21">
                  <c:v>2001</c:v>
                </c:pt>
                <c:pt idx="22">
                  <c:v>2002</c:v>
                </c:pt>
                <c:pt idx="23">
                  <c:v>2003</c:v>
                </c:pt>
                <c:pt idx="24">
                  <c:v>2004</c:v>
                </c:pt>
                <c:pt idx="25">
                  <c:v>2005</c:v>
                </c:pt>
                <c:pt idx="26">
                  <c:v>2006</c:v>
                </c:pt>
                <c:pt idx="27">
                  <c:v>2007</c:v>
                </c:pt>
                <c:pt idx="28">
                  <c:v>2008</c:v>
                </c:pt>
                <c:pt idx="29">
                  <c:v>2009</c:v>
                </c:pt>
                <c:pt idx="30">
                  <c:v>2010</c:v>
                </c:pt>
                <c:pt idx="31">
                  <c:v>2011</c:v>
                </c:pt>
                <c:pt idx="32">
                  <c:v>2012</c:v>
                </c:pt>
                <c:pt idx="33">
                  <c:v>2013</c:v>
                </c:pt>
                <c:pt idx="34">
                  <c:v>2014</c:v>
                </c:pt>
                <c:pt idx="35">
                  <c:v>2015</c:v>
                </c:pt>
                <c:pt idx="36">
                  <c:v>2016</c:v>
                </c:pt>
                <c:pt idx="37">
                  <c:v>2017</c:v>
                </c:pt>
                <c:pt idx="38">
                  <c:v>2018</c:v>
                </c:pt>
                <c:pt idx="39">
                  <c:v>2019</c:v>
                </c:pt>
                <c:pt idx="40">
                  <c:v>2020</c:v>
                </c:pt>
                <c:pt idx="41">
                  <c:v>2021</c:v>
                </c:pt>
                <c:pt idx="42">
                  <c:v>2022</c:v>
                </c:pt>
              </c:numCache>
            </c:numRef>
          </c:cat>
          <c:val>
            <c:numRef>
              <c:f>Summary!$M$5:$M$47</c:f>
              <c:numCache>
                <c:formatCode>0.0%</c:formatCode>
                <c:ptCount val="43"/>
                <c:pt idx="0">
                  <c:v>5.8823529411755685E-3</c:v>
                </c:pt>
                <c:pt idx="1">
                  <c:v>-0.10259932375316901</c:v>
                </c:pt>
                <c:pt idx="2">
                  <c:v>-6.8040249161476218E-2</c:v>
                </c:pt>
                <c:pt idx="3">
                  <c:v>-0.35558546433378191</c:v>
                </c:pt>
                <c:pt idx="4">
                  <c:v>-0.44018136040508343</c:v>
                </c:pt>
                <c:pt idx="5">
                  <c:v>-0.73155849811156359</c:v>
                </c:pt>
                <c:pt idx="6">
                  <c:v>-1.4806809166492823</c:v>
                </c:pt>
                <c:pt idx="7">
                  <c:v>-0.22225552178522381</c:v>
                </c:pt>
                <c:pt idx="8">
                  <c:v>0.13167217729969349</c:v>
                </c:pt>
                <c:pt idx="9">
                  <c:v>-0.67114130834751906</c:v>
                </c:pt>
                <c:pt idx="10">
                  <c:v>-1.1926867869961213</c:v>
                </c:pt>
                <c:pt idx="11">
                  <c:v>-1.1340908296794265</c:v>
                </c:pt>
                <c:pt idx="12">
                  <c:v>-1.6642104021457365</c:v>
                </c:pt>
                <c:pt idx="13">
                  <c:v>-1.6290733407227342</c:v>
                </c:pt>
                <c:pt idx="14">
                  <c:v>-0.4784139041204809</c:v>
                </c:pt>
                <c:pt idx="15">
                  <c:v>-0.29094277325033358</c:v>
                </c:pt>
                <c:pt idx="16">
                  <c:v>-0.39783961124189027</c:v>
                </c:pt>
                <c:pt idx="17">
                  <c:v>-8.8250269062008543E-2</c:v>
                </c:pt>
                <c:pt idx="18">
                  <c:v>-0.41656349035785145</c:v>
                </c:pt>
                <c:pt idx="19">
                  <c:v>-0.28245459911755832</c:v>
                </c:pt>
                <c:pt idx="20">
                  <c:v>-0.30268810656530831</c:v>
                </c:pt>
                <c:pt idx="21">
                  <c:v>-0.16075727569124335</c:v>
                </c:pt>
                <c:pt idx="22">
                  <c:v>-0.21813186889268299</c:v>
                </c:pt>
                <c:pt idx="23">
                  <c:v>-7.6087033813915461E-2</c:v>
                </c:pt>
                <c:pt idx="24">
                  <c:v>-9.6348464917944583E-3</c:v>
                </c:pt>
                <c:pt idx="25">
                  <c:v>6.5992948218541611E-2</c:v>
                </c:pt>
                <c:pt idx="26">
                  <c:v>0.19277038865552798</c:v>
                </c:pt>
                <c:pt idx="27">
                  <c:v>-0.11086390106361441</c:v>
                </c:pt>
                <c:pt idx="28">
                  <c:v>6.4175020716953884E-2</c:v>
                </c:pt>
                <c:pt idx="29">
                  <c:v>-0.3471880297556485</c:v>
                </c:pt>
                <c:pt idx="30">
                  <c:v>4.9339472871811257E-2</c:v>
                </c:pt>
                <c:pt idx="31">
                  <c:v>-1.3243036158623375E-2</c:v>
                </c:pt>
                <c:pt idx="32">
                  <c:v>-5.8960471803375984E-2</c:v>
                </c:pt>
                <c:pt idx="33">
                  <c:v>-4.8304293372660366E-2</c:v>
                </c:pt>
                <c:pt idx="34">
                  <c:v>-0.14027891441182058</c:v>
                </c:pt>
                <c:pt idx="35">
                  <c:v>-0.40299264828090481</c:v>
                </c:pt>
                <c:pt idx="36">
                  <c:v>-0.19469740078884187</c:v>
                </c:pt>
                <c:pt idx="37">
                  <c:v>7.6946350737214286E-2</c:v>
                </c:pt>
                <c:pt idx="38">
                  <c:v>-9.9508029717803523E-2</c:v>
                </c:pt>
                <c:pt idx="39">
                  <c:v>-0.23350105391275869</c:v>
                </c:pt>
                <c:pt idx="40">
                  <c:v>-0.41837808121012049</c:v>
                </c:pt>
                <c:pt idx="41">
                  <c:v>-8.757822409049304E-2</c:v>
                </c:pt>
                <c:pt idx="42">
                  <c:v>0.15301285333252704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73D-4567-88A5-5389A9DC6D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9865216"/>
        <c:axId val="159447296"/>
      </c:lineChart>
      <c:catAx>
        <c:axId val="70455603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txPr>
          <a:bodyPr rot="-5400000" vert="horz"/>
          <a:lstStyle/>
          <a:p>
            <a:pPr>
              <a:defRPr/>
            </a:pPr>
            <a:endParaRPr lang="en-US"/>
          </a:p>
        </c:txPr>
        <c:crossAx val="159445760"/>
        <c:crosses val="autoZero"/>
        <c:auto val="1"/>
        <c:lblAlgn val="ctr"/>
        <c:lblOffset val="100"/>
        <c:noMultiLvlLbl val="0"/>
      </c:catAx>
      <c:valAx>
        <c:axId val="15944576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crossAx val="704556032"/>
        <c:crosses val="autoZero"/>
        <c:crossBetween val="between"/>
      </c:valAx>
      <c:valAx>
        <c:axId val="159447296"/>
        <c:scaling>
          <c:orientation val="minMax"/>
        </c:scaling>
        <c:delete val="0"/>
        <c:axPos val="r"/>
        <c:numFmt formatCode="0%" sourceLinked="0"/>
        <c:majorTickMark val="out"/>
        <c:minorTickMark val="none"/>
        <c:tickLblPos val="nextTo"/>
        <c:crossAx val="169865216"/>
        <c:crosses val="max"/>
        <c:crossBetween val="between"/>
      </c:valAx>
      <c:catAx>
        <c:axId val="16986521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59447296"/>
        <c:crosses val="autoZero"/>
        <c:auto val="1"/>
        <c:lblAlgn val="ctr"/>
        <c:lblOffset val="100"/>
        <c:noMultiLvlLbl val="0"/>
      </c:catAx>
    </c:plotArea>
    <c:legend>
      <c:legendPos val="b"/>
      <c:layout>
        <c:manualLayout>
          <c:xMode val="edge"/>
          <c:yMode val="edge"/>
          <c:x val="7.0500000000000007E-2"/>
          <c:y val="0.78122413959415349"/>
          <c:w val="0.89612345310216168"/>
          <c:h val="0.21877586040584659"/>
        </c:manualLayout>
      </c:layout>
      <c:overlay val="0"/>
    </c:legend>
    <c:plotVisOnly val="1"/>
    <c:dispBlanksAs val="gap"/>
    <c:showDLblsOverMax val="0"/>
  </c:chart>
  <c:spPr>
    <a:solidFill>
      <a:schemeClr val="bg1"/>
    </a:solidFill>
  </c:spPr>
  <c:txPr>
    <a:bodyPr/>
    <a:lstStyle/>
    <a:p>
      <a:pPr>
        <a:defRPr sz="1400" b="1">
          <a:latin typeface="Arial Narrow" panose="020B0606020202030204" pitchFamily="34" charset="0"/>
        </a:defRPr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M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A4675C-8AE4-4A2F-8C84-CA6C9F3C898A}" type="datetimeFigureOut">
              <a:rPr lang="en-ZM" smtClean="0"/>
              <a:t>04/25/2023</a:t>
            </a:fld>
            <a:endParaRPr lang="en-ZM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M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3357CE-230E-40DB-BF5E-0A3F298DC8C9}" type="slidenum">
              <a:rPr lang="en-ZM" smtClean="0"/>
              <a:t>‹#›</a:t>
            </a:fld>
            <a:endParaRPr lang="en-ZM"/>
          </a:p>
        </p:txBody>
      </p:sp>
    </p:spTree>
    <p:extLst>
      <p:ext uri="{BB962C8B-B14F-4D97-AF65-F5344CB8AC3E}">
        <p14:creationId xmlns:p14="http://schemas.microsoft.com/office/powerpoint/2010/main" val="20770137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4E110-8E3E-470C-8B5A-38FB886987BE}" type="datetime8">
              <a:rPr lang="en-ZM" smtClean="0"/>
              <a:t>04/25/2023 14:01</a:t>
            </a:fld>
            <a:endParaRPr lang="en-Z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55858-B0AD-4E27-ADDB-03C015D8F3D0}" type="slidenum">
              <a:rPr lang="en-ZM" smtClean="0"/>
              <a:t>‹#›</a:t>
            </a:fld>
            <a:endParaRPr lang="en-ZM"/>
          </a:p>
        </p:txBody>
      </p:sp>
    </p:spTree>
    <p:extLst>
      <p:ext uri="{BB962C8B-B14F-4D97-AF65-F5344CB8AC3E}">
        <p14:creationId xmlns:p14="http://schemas.microsoft.com/office/powerpoint/2010/main" val="11751952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FC9C7-D927-4693-9487-95F7497213CF}" type="datetime8">
              <a:rPr lang="en-ZM" smtClean="0"/>
              <a:t>04/25/2023 14:01</a:t>
            </a:fld>
            <a:endParaRPr lang="en-Z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55858-B0AD-4E27-ADDB-03C015D8F3D0}" type="slidenum">
              <a:rPr lang="en-ZM" smtClean="0"/>
              <a:t>‹#›</a:t>
            </a:fld>
            <a:endParaRPr lang="en-ZM"/>
          </a:p>
        </p:txBody>
      </p:sp>
    </p:spTree>
    <p:extLst>
      <p:ext uri="{BB962C8B-B14F-4D97-AF65-F5344CB8AC3E}">
        <p14:creationId xmlns:p14="http://schemas.microsoft.com/office/powerpoint/2010/main" val="25566700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9548B-27E6-440F-9E78-A80DD5EE1896}" type="datetime8">
              <a:rPr lang="en-ZM" smtClean="0"/>
              <a:t>04/25/2023 14:01</a:t>
            </a:fld>
            <a:endParaRPr lang="en-Z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55858-B0AD-4E27-ADDB-03C015D8F3D0}" type="slidenum">
              <a:rPr lang="en-ZM" smtClean="0"/>
              <a:t>‹#›</a:t>
            </a:fld>
            <a:endParaRPr lang="en-ZM"/>
          </a:p>
        </p:txBody>
      </p:sp>
    </p:spTree>
    <p:extLst>
      <p:ext uri="{BB962C8B-B14F-4D97-AF65-F5344CB8AC3E}">
        <p14:creationId xmlns:p14="http://schemas.microsoft.com/office/powerpoint/2010/main" val="22297400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F635B-2F7B-41A0-B0B2-39520BB4D044}" type="datetime8">
              <a:rPr lang="en-ZM" smtClean="0"/>
              <a:t>04/25/2023 14:01</a:t>
            </a:fld>
            <a:endParaRPr lang="en-Z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55858-B0AD-4E27-ADDB-03C015D8F3D0}" type="slidenum">
              <a:rPr lang="en-ZM" smtClean="0"/>
              <a:t>‹#›</a:t>
            </a:fld>
            <a:endParaRPr lang="en-ZM"/>
          </a:p>
        </p:txBody>
      </p:sp>
    </p:spTree>
    <p:extLst>
      <p:ext uri="{BB962C8B-B14F-4D97-AF65-F5344CB8AC3E}">
        <p14:creationId xmlns:p14="http://schemas.microsoft.com/office/powerpoint/2010/main" val="28952433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F122A-157A-44CF-A351-1001B1855AB7}" type="datetime8">
              <a:rPr lang="en-ZM" smtClean="0"/>
              <a:t>04/25/2023 14:01</a:t>
            </a:fld>
            <a:endParaRPr lang="en-ZM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M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55858-B0AD-4E27-ADDB-03C015D8F3D0}" type="slidenum">
              <a:rPr lang="en-ZM" smtClean="0"/>
              <a:t>‹#›</a:t>
            </a:fld>
            <a:endParaRPr lang="en-ZM"/>
          </a:p>
        </p:txBody>
      </p:sp>
    </p:spTree>
    <p:extLst>
      <p:ext uri="{BB962C8B-B14F-4D97-AF65-F5344CB8AC3E}">
        <p14:creationId xmlns:p14="http://schemas.microsoft.com/office/powerpoint/2010/main" val="34617732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5E19B-8D14-47AA-82BB-C9903B898FF5}" type="datetime8">
              <a:rPr lang="en-ZM" smtClean="0"/>
              <a:t>04/25/2023 14:01</a:t>
            </a:fld>
            <a:endParaRPr lang="en-ZM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M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55858-B0AD-4E27-ADDB-03C015D8F3D0}" type="slidenum">
              <a:rPr lang="en-ZM" smtClean="0"/>
              <a:t>‹#›</a:t>
            </a:fld>
            <a:endParaRPr lang="en-ZM"/>
          </a:p>
        </p:txBody>
      </p:sp>
    </p:spTree>
    <p:extLst>
      <p:ext uri="{BB962C8B-B14F-4D97-AF65-F5344CB8AC3E}">
        <p14:creationId xmlns:p14="http://schemas.microsoft.com/office/powerpoint/2010/main" val="2187403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143EB-DEAC-41E4-8721-8F054152A337}" type="datetime8">
              <a:rPr lang="en-ZM" smtClean="0"/>
              <a:t>04/25/2023 14:01</a:t>
            </a:fld>
            <a:endParaRPr lang="en-ZM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M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55858-B0AD-4E27-ADDB-03C015D8F3D0}" type="slidenum">
              <a:rPr lang="en-ZM" smtClean="0"/>
              <a:t>‹#›</a:t>
            </a:fld>
            <a:endParaRPr lang="en-ZM"/>
          </a:p>
        </p:txBody>
      </p:sp>
    </p:spTree>
    <p:extLst>
      <p:ext uri="{BB962C8B-B14F-4D97-AF65-F5344CB8AC3E}">
        <p14:creationId xmlns:p14="http://schemas.microsoft.com/office/powerpoint/2010/main" val="42278940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C2993-55A9-44AA-8445-206905B15008}" type="datetime8">
              <a:rPr lang="en-ZM" smtClean="0"/>
              <a:t>04/25/2023 14:01</a:t>
            </a:fld>
            <a:endParaRPr lang="en-Z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55858-B0AD-4E27-ADDB-03C015D8F3D0}" type="slidenum">
              <a:rPr lang="en-ZM" smtClean="0"/>
              <a:t>‹#›</a:t>
            </a:fld>
            <a:endParaRPr lang="en-ZM"/>
          </a:p>
        </p:txBody>
      </p:sp>
    </p:spTree>
    <p:extLst>
      <p:ext uri="{BB962C8B-B14F-4D97-AF65-F5344CB8AC3E}">
        <p14:creationId xmlns:p14="http://schemas.microsoft.com/office/powerpoint/2010/main" val="3036246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6715E-8E39-41C3-BBED-1F0D519FED92}" type="datetime8">
              <a:rPr lang="en-ZM" smtClean="0"/>
              <a:t>04/25/2023 14:01</a:t>
            </a:fld>
            <a:endParaRPr lang="en-Z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55858-B0AD-4E27-ADDB-03C015D8F3D0}" type="slidenum">
              <a:rPr lang="en-ZM" smtClean="0"/>
              <a:t>‹#›</a:t>
            </a:fld>
            <a:endParaRPr lang="en-ZM"/>
          </a:p>
        </p:txBody>
      </p:sp>
    </p:spTree>
    <p:extLst>
      <p:ext uri="{BB962C8B-B14F-4D97-AF65-F5344CB8AC3E}">
        <p14:creationId xmlns:p14="http://schemas.microsoft.com/office/powerpoint/2010/main" val="22568307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3FAC5-034D-4153-A097-C81538F207C3}" type="datetime8">
              <a:rPr lang="en-ZM" smtClean="0"/>
              <a:t>04/25/2023 14:01</a:t>
            </a:fld>
            <a:endParaRPr lang="en-Z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55858-B0AD-4E27-ADDB-03C015D8F3D0}" type="slidenum">
              <a:rPr lang="en-ZM" smtClean="0"/>
              <a:t>‹#›</a:t>
            </a:fld>
            <a:endParaRPr lang="en-ZM"/>
          </a:p>
        </p:txBody>
      </p:sp>
    </p:spTree>
    <p:extLst>
      <p:ext uri="{BB962C8B-B14F-4D97-AF65-F5344CB8AC3E}">
        <p14:creationId xmlns:p14="http://schemas.microsoft.com/office/powerpoint/2010/main" val="3672154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D349F-C11D-4D99-8D23-B39771914005}" type="datetime8">
              <a:rPr lang="en-ZM" smtClean="0"/>
              <a:t>04/25/2023 14:01</a:t>
            </a:fld>
            <a:endParaRPr lang="en-Z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55858-B0AD-4E27-ADDB-03C015D8F3D0}" type="slidenum">
              <a:rPr lang="en-ZM" smtClean="0"/>
              <a:t>‹#›</a:t>
            </a:fld>
            <a:endParaRPr lang="en-ZM"/>
          </a:p>
        </p:txBody>
      </p:sp>
    </p:spTree>
    <p:extLst>
      <p:ext uri="{BB962C8B-B14F-4D97-AF65-F5344CB8AC3E}">
        <p14:creationId xmlns:p14="http://schemas.microsoft.com/office/powerpoint/2010/main" val="41175712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A5701-4D1A-409C-B667-FCA1EEE0E976}" type="datetime8">
              <a:rPr lang="en-ZM" smtClean="0"/>
              <a:t>04/25/2023 14:01</a:t>
            </a:fld>
            <a:endParaRPr lang="en-Z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55858-B0AD-4E27-ADDB-03C015D8F3D0}" type="slidenum">
              <a:rPr lang="en-ZM" smtClean="0"/>
              <a:t>‹#›</a:t>
            </a:fld>
            <a:endParaRPr lang="en-ZM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166431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FCDDC-1ADF-46A0-A883-8198DE3218E3}" type="datetime8">
              <a:rPr lang="en-ZM" smtClean="0"/>
              <a:t>04/25/2023 14:01</a:t>
            </a:fld>
            <a:endParaRPr lang="en-ZM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55858-B0AD-4E27-ADDB-03C015D8F3D0}" type="slidenum">
              <a:rPr lang="en-ZM" smtClean="0"/>
              <a:t>‹#›</a:t>
            </a:fld>
            <a:endParaRPr lang="en-ZM"/>
          </a:p>
        </p:txBody>
      </p:sp>
    </p:spTree>
    <p:extLst>
      <p:ext uri="{BB962C8B-B14F-4D97-AF65-F5344CB8AC3E}">
        <p14:creationId xmlns:p14="http://schemas.microsoft.com/office/powerpoint/2010/main" val="19626127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ECFF1-CC74-4C9B-A665-CF6174C34051}" type="datetime8">
              <a:rPr lang="en-ZM" smtClean="0"/>
              <a:t>04/25/2023 14:01</a:t>
            </a:fld>
            <a:endParaRPr lang="en-ZM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M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55858-B0AD-4E27-ADDB-03C015D8F3D0}" type="slidenum">
              <a:rPr lang="en-ZM" smtClean="0"/>
              <a:t>‹#›</a:t>
            </a:fld>
            <a:endParaRPr lang="en-ZM"/>
          </a:p>
        </p:txBody>
      </p:sp>
    </p:spTree>
    <p:extLst>
      <p:ext uri="{BB962C8B-B14F-4D97-AF65-F5344CB8AC3E}">
        <p14:creationId xmlns:p14="http://schemas.microsoft.com/office/powerpoint/2010/main" val="17662943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3E168-310D-485C-B098-61970A588891}" type="datetime8">
              <a:rPr lang="en-ZM" smtClean="0"/>
              <a:t>04/25/2023 14:01</a:t>
            </a:fld>
            <a:endParaRPr lang="en-ZM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M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55858-B0AD-4E27-ADDB-03C015D8F3D0}" type="slidenum">
              <a:rPr lang="en-ZM" smtClean="0"/>
              <a:t>‹#›</a:t>
            </a:fld>
            <a:endParaRPr lang="en-ZM"/>
          </a:p>
        </p:txBody>
      </p:sp>
    </p:spTree>
    <p:extLst>
      <p:ext uri="{BB962C8B-B14F-4D97-AF65-F5344CB8AC3E}">
        <p14:creationId xmlns:p14="http://schemas.microsoft.com/office/powerpoint/2010/main" val="33225498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0C125-098D-45D5-A4E8-75AC7A56DE3B}" type="datetime8">
              <a:rPr lang="en-ZM" smtClean="0"/>
              <a:t>04/25/2023 14:01</a:t>
            </a:fld>
            <a:endParaRPr lang="en-Z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55858-B0AD-4E27-ADDB-03C015D8F3D0}" type="slidenum">
              <a:rPr lang="en-ZM" smtClean="0"/>
              <a:t>‹#›</a:t>
            </a:fld>
            <a:endParaRPr lang="en-ZM"/>
          </a:p>
        </p:txBody>
      </p:sp>
    </p:spTree>
    <p:extLst>
      <p:ext uri="{BB962C8B-B14F-4D97-AF65-F5344CB8AC3E}">
        <p14:creationId xmlns:p14="http://schemas.microsoft.com/office/powerpoint/2010/main" val="32339195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5D995-B6F6-47C3-9482-ECB3FC21271F}" type="datetime8">
              <a:rPr lang="en-ZM" smtClean="0"/>
              <a:t>04/25/2023 14:01</a:t>
            </a:fld>
            <a:endParaRPr lang="en-Z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55858-B0AD-4E27-ADDB-03C015D8F3D0}" type="slidenum">
              <a:rPr lang="en-ZM" smtClean="0"/>
              <a:t>‹#›</a:t>
            </a:fld>
            <a:endParaRPr lang="en-ZM"/>
          </a:p>
        </p:txBody>
      </p:sp>
    </p:spTree>
    <p:extLst>
      <p:ext uri="{BB962C8B-B14F-4D97-AF65-F5344CB8AC3E}">
        <p14:creationId xmlns:p14="http://schemas.microsoft.com/office/powerpoint/2010/main" val="10477203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DEB26E71-D69A-41E1-B002-F7B98509DEB8}" type="datetime8">
              <a:rPr lang="en-ZM" smtClean="0"/>
              <a:t>04/25/2023 14:01</a:t>
            </a:fld>
            <a:endParaRPr lang="en-ZM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ZM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35E55858-B0AD-4E27-ADDB-03C015D8F3D0}" type="slidenum">
              <a:rPr lang="en-ZM" smtClean="0"/>
              <a:t>‹#›</a:t>
            </a:fld>
            <a:endParaRPr lang="en-ZM"/>
          </a:p>
        </p:txBody>
      </p:sp>
    </p:spTree>
    <p:extLst>
      <p:ext uri="{BB962C8B-B14F-4D97-AF65-F5344CB8AC3E}">
        <p14:creationId xmlns:p14="http://schemas.microsoft.com/office/powerpoint/2010/main" val="1406897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hf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24CEB3-3578-46E9-8B61-7EDB076FDF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9387" y="1078992"/>
            <a:ext cx="11400312" cy="1371600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Prospects and Challenges of Restructuring Zambia’s Debt</a:t>
            </a:r>
            <a:endParaRPr lang="en-ZM" sz="4000" b="1" dirty="0">
              <a:solidFill>
                <a:srgbClr val="C0000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2CE0782-92A6-4A86-A3C5-DEB65ABEEF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83664" y="2827420"/>
            <a:ext cx="8385048" cy="3899797"/>
          </a:xfrm>
          <a:solidFill>
            <a:schemeClr val="bg1">
              <a:lumMod val="85000"/>
            </a:schemeClr>
          </a:solidFill>
        </p:spPr>
        <p:txBody>
          <a:bodyPr>
            <a:noAutofit/>
          </a:bodyPr>
          <a:lstStyle/>
          <a:p>
            <a:r>
              <a:rPr lang="en-US" sz="2300" b="1" dirty="0">
                <a:solidFill>
                  <a:srgbClr val="002060"/>
                </a:solidFill>
              </a:rPr>
              <a:t>Caesar Cheelo</a:t>
            </a:r>
          </a:p>
          <a:p>
            <a:r>
              <a:rPr lang="en-US" dirty="0">
                <a:solidFill>
                  <a:srgbClr val="002060"/>
                </a:solidFill>
              </a:rPr>
              <a:t>Research Fellow </a:t>
            </a:r>
          </a:p>
          <a:p>
            <a:r>
              <a:rPr lang="en-US" dirty="0">
                <a:solidFill>
                  <a:srgbClr val="002060"/>
                </a:solidFill>
              </a:rPr>
              <a:t>Southern African Institute for policy and research</a:t>
            </a:r>
          </a:p>
          <a:p>
            <a:endParaRPr lang="en-US" b="1" dirty="0">
              <a:solidFill>
                <a:srgbClr val="002060"/>
              </a:solidFill>
            </a:endParaRPr>
          </a:p>
          <a:p>
            <a:r>
              <a:rPr lang="en-US" b="1" dirty="0">
                <a:solidFill>
                  <a:srgbClr val="002060"/>
                </a:solidFill>
              </a:rPr>
              <a:t>Public forum Prospects of Restructuring Zambia’s Debt</a:t>
            </a:r>
          </a:p>
          <a:p>
            <a:r>
              <a:rPr lang="en-US" dirty="0">
                <a:solidFill>
                  <a:srgbClr val="002060"/>
                </a:solidFill>
              </a:rPr>
              <a:t>31</a:t>
            </a:r>
            <a:r>
              <a:rPr lang="en-US" baseline="30000" dirty="0">
                <a:solidFill>
                  <a:srgbClr val="002060"/>
                </a:solidFill>
              </a:rPr>
              <a:t>st</a:t>
            </a:r>
            <a:r>
              <a:rPr lang="en-US" dirty="0">
                <a:solidFill>
                  <a:srgbClr val="002060"/>
                </a:solidFill>
              </a:rPr>
              <a:t> March 2023 18:00-20:30 </a:t>
            </a:r>
          </a:p>
          <a:p>
            <a:r>
              <a:rPr lang="en-US" dirty="0">
                <a:solidFill>
                  <a:srgbClr val="002060"/>
                </a:solidFill>
              </a:rPr>
              <a:t>Taj Pamodzi Hotel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dirty="0">
                <a:solidFill>
                  <a:srgbClr val="002060"/>
                </a:solidFill>
              </a:rPr>
              <a:t> </a:t>
            </a:r>
          </a:p>
          <a:p>
            <a:endParaRPr lang="en-ZM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18164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62EBE-55B8-47D0-977F-7333266CD2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2070"/>
            <a:ext cx="12192000" cy="872826"/>
          </a:xfrm>
        </p:spPr>
        <p:txBody>
          <a:bodyPr/>
          <a:lstStyle/>
          <a:p>
            <a:r>
              <a:rPr lang="en-US" b="1" dirty="0">
                <a:solidFill>
                  <a:srgbClr val="C00000"/>
                </a:solidFill>
              </a:rPr>
              <a:t>Outline</a:t>
            </a:r>
            <a:endParaRPr lang="en-ZM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69D532-41D8-4679-BE9C-CD7A78754D0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990600"/>
            <a:ext cx="12192000" cy="5867400"/>
          </a:xfrm>
        </p:spPr>
        <p:txBody>
          <a:bodyPr>
            <a:normAutofit/>
          </a:bodyPr>
          <a:lstStyle/>
          <a:p>
            <a:pPr marL="914400" lvl="1" indent="-457200">
              <a:buFont typeface="+mj-lt"/>
              <a:buAutoNum type="arabicPeriod"/>
            </a:pPr>
            <a:endParaRPr lang="en-US" sz="2200" b="1" dirty="0">
              <a:solidFill>
                <a:srgbClr val="002060"/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200" b="1" dirty="0">
                <a:solidFill>
                  <a:srgbClr val="002060"/>
                </a:solidFill>
              </a:rPr>
              <a:t>Economic History of Zambia’s Debt </a:t>
            </a:r>
          </a:p>
          <a:p>
            <a:pPr marL="914400" lvl="1" indent="-457200">
              <a:buFont typeface="+mj-lt"/>
              <a:buAutoNum type="arabicPeriod"/>
            </a:pPr>
            <a:endParaRPr lang="en-US" sz="2200" b="1" dirty="0">
              <a:solidFill>
                <a:srgbClr val="002060"/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200" b="1" dirty="0">
                <a:solidFill>
                  <a:srgbClr val="002060"/>
                </a:solidFill>
              </a:rPr>
              <a:t>Debt Restructuring Negotiations </a:t>
            </a:r>
          </a:p>
          <a:p>
            <a:pPr marL="457200" lvl="1" indent="0">
              <a:buNone/>
            </a:pPr>
            <a:endParaRPr lang="en-US" sz="2200" b="1" dirty="0">
              <a:solidFill>
                <a:srgbClr val="002060"/>
              </a:solidFill>
            </a:endParaRPr>
          </a:p>
          <a:p>
            <a:pPr marL="457200" lvl="1" indent="0">
              <a:buNone/>
            </a:pPr>
            <a:endParaRPr lang="en-US" sz="2200" b="1" dirty="0">
              <a:solidFill>
                <a:srgbClr val="00206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821C7C-D6C2-4747-B8CD-A8DC48C1AA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36829" y="6487886"/>
            <a:ext cx="555171" cy="361196"/>
          </a:xfrm>
        </p:spPr>
        <p:txBody>
          <a:bodyPr/>
          <a:lstStyle/>
          <a:p>
            <a:pPr algn="ctr"/>
            <a:fld id="{35E55858-B0AD-4E27-ADDB-03C015D8F3D0}" type="slidenum">
              <a:rPr lang="en-ZM" sz="1800" smtClean="0"/>
              <a:pPr algn="ctr"/>
              <a:t>2</a:t>
            </a:fld>
            <a:endParaRPr lang="en-ZM" sz="1800" dirty="0"/>
          </a:p>
        </p:txBody>
      </p:sp>
    </p:spTree>
    <p:extLst>
      <p:ext uri="{BB962C8B-B14F-4D97-AF65-F5344CB8AC3E}">
        <p14:creationId xmlns:p14="http://schemas.microsoft.com/office/powerpoint/2010/main" val="11337340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62EBE-55B8-47D0-977F-7333266CD2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918"/>
            <a:ext cx="12192000" cy="872826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1. Economic History of Zambia’s Debt  </a:t>
            </a:r>
            <a:endParaRPr lang="en-ZM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69D532-41D8-4679-BE9C-CD7A78754D0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881744"/>
            <a:ext cx="4361688" cy="59762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002060"/>
                </a:solidFill>
              </a:rPr>
              <a:t>Zambia’s Long-term economic (GDP) growth perspective shows Roughly Three episodes of</a:t>
            </a:r>
          </a:p>
          <a:p>
            <a:r>
              <a:rPr lang="en-US" sz="1800" b="1" dirty="0">
                <a:solidFill>
                  <a:srgbClr val="C00000"/>
                </a:solidFill>
              </a:rPr>
              <a:t>1960-1998</a:t>
            </a:r>
            <a:r>
              <a:rPr lang="en-US" sz="1800" b="1" dirty="0">
                <a:solidFill>
                  <a:srgbClr val="002060"/>
                </a:solidFill>
              </a:rPr>
              <a:t>: a period of 38 years with unstable and declining real GDP growth (</a:t>
            </a:r>
            <a:r>
              <a:rPr lang="en-US" sz="1800" b="1" dirty="0">
                <a:solidFill>
                  <a:srgbClr val="C00000"/>
                </a:solidFill>
              </a:rPr>
              <a:t>1</a:t>
            </a:r>
            <a:r>
              <a:rPr lang="en-US" sz="1800" b="1" baseline="30000" dirty="0">
                <a:solidFill>
                  <a:srgbClr val="C00000"/>
                </a:solidFill>
              </a:rPr>
              <a:t>st</a:t>
            </a:r>
            <a:r>
              <a:rPr lang="en-US" sz="1800" b="1" dirty="0">
                <a:solidFill>
                  <a:srgbClr val="C00000"/>
                </a:solidFill>
              </a:rPr>
              <a:t> wave of debt accumulation</a:t>
            </a:r>
            <a:r>
              <a:rPr lang="en-US" sz="1800" b="1" dirty="0">
                <a:solidFill>
                  <a:srgbClr val="002060"/>
                </a:solidFill>
              </a:rPr>
              <a:t>).</a:t>
            </a:r>
          </a:p>
          <a:p>
            <a:r>
              <a:rPr lang="en-US" sz="1800" b="1" dirty="0">
                <a:solidFill>
                  <a:srgbClr val="C00000"/>
                </a:solidFill>
              </a:rPr>
              <a:t>1998-2010</a:t>
            </a:r>
            <a:r>
              <a:rPr lang="en-US" sz="1800" b="1" dirty="0">
                <a:solidFill>
                  <a:srgbClr val="002060"/>
                </a:solidFill>
              </a:rPr>
              <a:t>: an 11-year period of Sustained increase in real GDP growth (</a:t>
            </a:r>
            <a:r>
              <a:rPr lang="en-US" sz="1800" b="1" dirty="0">
                <a:solidFill>
                  <a:srgbClr val="C00000"/>
                </a:solidFill>
              </a:rPr>
              <a:t>with debt correction in 1990’s &amp; early 2000’s</a:t>
            </a:r>
            <a:r>
              <a:rPr lang="en-US" sz="1800" b="1" dirty="0">
                <a:solidFill>
                  <a:srgbClr val="002060"/>
                </a:solidFill>
              </a:rPr>
              <a:t>) .</a:t>
            </a:r>
          </a:p>
          <a:p>
            <a:r>
              <a:rPr lang="en-US" sz="1800" b="1" dirty="0">
                <a:solidFill>
                  <a:srgbClr val="C00000"/>
                </a:solidFill>
              </a:rPr>
              <a:t>2011-2021</a:t>
            </a:r>
            <a:r>
              <a:rPr lang="en-US" sz="1800" b="1" dirty="0">
                <a:solidFill>
                  <a:srgbClr val="002060"/>
                </a:solidFill>
              </a:rPr>
              <a:t>: a 10-year period of steady real GDP growth decline/slowdown; turned negative with COVID-19.... (</a:t>
            </a:r>
            <a:r>
              <a:rPr lang="en-US" sz="1800" b="1" dirty="0">
                <a:solidFill>
                  <a:srgbClr val="C00000"/>
                </a:solidFill>
              </a:rPr>
              <a:t>2</a:t>
            </a:r>
            <a:r>
              <a:rPr lang="en-US" sz="1800" b="1" baseline="30000" dirty="0">
                <a:solidFill>
                  <a:srgbClr val="C00000"/>
                </a:solidFill>
              </a:rPr>
              <a:t>nd</a:t>
            </a:r>
            <a:r>
              <a:rPr lang="en-US" sz="1800" b="1" dirty="0">
                <a:solidFill>
                  <a:srgbClr val="C00000"/>
                </a:solidFill>
              </a:rPr>
              <a:t> wave of debt accumulation</a:t>
            </a:r>
            <a:r>
              <a:rPr lang="en-US" sz="1800" b="1" dirty="0">
                <a:solidFill>
                  <a:srgbClr val="002060"/>
                </a:solidFill>
              </a:rPr>
              <a:t>)</a:t>
            </a:r>
          </a:p>
          <a:p>
            <a:pPr lvl="1"/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821C7C-D6C2-4747-B8CD-A8DC48C1AA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36829" y="6487886"/>
            <a:ext cx="555171" cy="361196"/>
          </a:xfrm>
        </p:spPr>
        <p:txBody>
          <a:bodyPr/>
          <a:lstStyle/>
          <a:p>
            <a:pPr algn="ctr"/>
            <a:fld id="{35E55858-B0AD-4E27-ADDB-03C015D8F3D0}" type="slidenum">
              <a:rPr lang="en-ZM" sz="1800" smtClean="0"/>
              <a:pPr algn="ctr"/>
              <a:t>3</a:t>
            </a:fld>
            <a:endParaRPr lang="en-ZM" sz="1800" dirty="0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68F391C0-FEA9-05AF-66D6-CAD7B636127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66038162"/>
              </p:ext>
            </p:extLst>
          </p:nvPr>
        </p:nvGraphicFramePr>
        <p:xfrm>
          <a:off x="4289142" y="996697"/>
          <a:ext cx="7848000" cy="55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Oval 5">
            <a:extLst>
              <a:ext uri="{FF2B5EF4-FFF2-40B4-BE49-F238E27FC236}">
                <a16:creationId xmlns:a16="http://schemas.microsoft.com/office/drawing/2014/main" id="{AB1ADA47-8AFB-45A1-DEBC-BCBBB2CD570A}"/>
              </a:ext>
            </a:extLst>
          </p:cNvPr>
          <p:cNvSpPr/>
          <p:nvPr/>
        </p:nvSpPr>
        <p:spPr>
          <a:xfrm rot="1294479">
            <a:off x="4416063" y="1775080"/>
            <a:ext cx="5376340" cy="3267339"/>
          </a:xfrm>
          <a:prstGeom prst="ellipse">
            <a:avLst/>
          </a:prstGeom>
          <a:noFill/>
          <a:ln w="12700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ZM" sz="110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E5B83375-1820-404B-A703-4D600B207379}"/>
              </a:ext>
            </a:extLst>
          </p:cNvPr>
          <p:cNvSpPr/>
          <p:nvPr/>
        </p:nvSpPr>
        <p:spPr>
          <a:xfrm rot="587900">
            <a:off x="9314190" y="1896483"/>
            <a:ext cx="1688066" cy="2310382"/>
          </a:xfrm>
          <a:prstGeom prst="ellipse">
            <a:avLst/>
          </a:prstGeom>
          <a:noFill/>
          <a:ln w="12700">
            <a:solidFill>
              <a:srgbClr val="00206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ZM" sz="110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2BD9435-46A7-468C-9CDE-78338A37DA70}"/>
              </a:ext>
            </a:extLst>
          </p:cNvPr>
          <p:cNvSpPr/>
          <p:nvPr/>
        </p:nvSpPr>
        <p:spPr>
          <a:xfrm>
            <a:off x="10643616" y="2002536"/>
            <a:ext cx="1548384" cy="2953511"/>
          </a:xfrm>
          <a:prstGeom prst="ellipse">
            <a:avLst/>
          </a:prstGeom>
          <a:noFill/>
          <a:ln w="12700">
            <a:solidFill>
              <a:schemeClr val="accent3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ZM" sz="1100"/>
          </a:p>
        </p:txBody>
      </p:sp>
    </p:spTree>
    <p:extLst>
      <p:ext uri="{BB962C8B-B14F-4D97-AF65-F5344CB8AC3E}">
        <p14:creationId xmlns:p14="http://schemas.microsoft.com/office/powerpoint/2010/main" val="1927591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62EBE-55B8-47D0-977F-7333266CD2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918"/>
            <a:ext cx="12192000" cy="733292"/>
          </a:xfrm>
        </p:spPr>
        <p:txBody>
          <a:bodyPr/>
          <a:lstStyle/>
          <a:p>
            <a:r>
              <a:rPr lang="en-US" b="1" dirty="0">
                <a:solidFill>
                  <a:srgbClr val="C00000"/>
                </a:solidFill>
              </a:rPr>
              <a:t>1. Economic History of Zambia’s Debt (cont’d) </a:t>
            </a:r>
            <a:endParaRPr lang="en-ZM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69D532-41D8-4679-BE9C-CD7A78754D0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879370"/>
            <a:ext cx="4370832" cy="602627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002060"/>
                </a:solidFill>
              </a:rPr>
              <a:t>Picking up the debt story in 1990…</a:t>
            </a:r>
          </a:p>
          <a:p>
            <a:r>
              <a:rPr lang="en-US" sz="1800" b="1" dirty="0">
                <a:solidFill>
                  <a:srgbClr val="002060"/>
                </a:solidFill>
              </a:rPr>
              <a:t>Total public debt stock was once 245% of GDP (1998); now 119% of GDP (2021)</a:t>
            </a:r>
          </a:p>
          <a:p>
            <a:r>
              <a:rPr lang="en-US" sz="1800" b="1" dirty="0">
                <a:solidFill>
                  <a:srgbClr val="002060"/>
                </a:solidFill>
              </a:rPr>
              <a:t>when </a:t>
            </a:r>
            <a:r>
              <a:rPr lang="en-US" sz="1800" b="1" dirty="0">
                <a:solidFill>
                  <a:srgbClr val="FFC000"/>
                </a:solidFill>
              </a:rPr>
              <a:t>UNIP</a:t>
            </a:r>
            <a:r>
              <a:rPr lang="en-US" sz="1800" b="1" dirty="0">
                <a:solidFill>
                  <a:srgbClr val="002060"/>
                </a:solidFill>
              </a:rPr>
              <a:t> handed over to </a:t>
            </a:r>
            <a:r>
              <a:rPr lang="en-US" sz="1800" b="1" dirty="0">
                <a:solidFill>
                  <a:srgbClr val="00B0F0"/>
                </a:solidFill>
              </a:rPr>
              <a:t>MMD</a:t>
            </a:r>
            <a:r>
              <a:rPr lang="en-US" sz="1800" b="1" dirty="0">
                <a:solidFill>
                  <a:srgbClr val="002060"/>
                </a:solidFill>
              </a:rPr>
              <a:t>, per capita GDP was </a:t>
            </a:r>
            <a:r>
              <a:rPr lang="en-US" sz="1800" b="1" dirty="0">
                <a:solidFill>
                  <a:schemeClr val="accent6"/>
                </a:solidFill>
              </a:rPr>
              <a:t>$427 </a:t>
            </a:r>
            <a:r>
              <a:rPr lang="en-US" sz="1800" b="1" dirty="0">
                <a:solidFill>
                  <a:srgbClr val="002060"/>
                </a:solidFill>
              </a:rPr>
              <a:t>while per capita public debt was </a:t>
            </a:r>
            <a:r>
              <a:rPr lang="en-US" sz="1800" b="1" dirty="0">
                <a:solidFill>
                  <a:srgbClr val="FF0000"/>
                </a:solidFill>
              </a:rPr>
              <a:t>$760</a:t>
            </a:r>
            <a:r>
              <a:rPr lang="en-US" sz="1800" b="1" dirty="0">
                <a:solidFill>
                  <a:srgbClr val="002060"/>
                </a:solidFill>
              </a:rPr>
              <a:t>; </a:t>
            </a:r>
          </a:p>
          <a:p>
            <a:r>
              <a:rPr lang="en-US" sz="1800" b="1" dirty="0">
                <a:solidFill>
                  <a:srgbClr val="002060"/>
                </a:solidFill>
              </a:rPr>
              <a:t>when </a:t>
            </a:r>
            <a:r>
              <a:rPr lang="en-US" sz="1800" b="1" dirty="0">
                <a:solidFill>
                  <a:srgbClr val="00B0F0"/>
                </a:solidFill>
              </a:rPr>
              <a:t>MMD</a:t>
            </a:r>
            <a:r>
              <a:rPr lang="en-US" sz="1800" b="1" dirty="0">
                <a:solidFill>
                  <a:srgbClr val="002060"/>
                </a:solidFill>
              </a:rPr>
              <a:t> handed over to </a:t>
            </a:r>
            <a:r>
              <a:rPr lang="en-US" sz="1800" b="1" dirty="0">
                <a:solidFill>
                  <a:srgbClr val="00B050"/>
                </a:solidFill>
              </a:rPr>
              <a:t>PF</a:t>
            </a:r>
            <a:r>
              <a:rPr lang="en-US" sz="1800" b="1" dirty="0">
                <a:solidFill>
                  <a:srgbClr val="002060"/>
                </a:solidFill>
              </a:rPr>
              <a:t>, they had fixed things; per capita GDP was at </a:t>
            </a:r>
            <a:r>
              <a:rPr lang="en-US" sz="1800" b="1" dirty="0">
                <a:solidFill>
                  <a:srgbClr val="FF0000"/>
                </a:solidFill>
              </a:rPr>
              <a:t>$1,644 </a:t>
            </a:r>
            <a:r>
              <a:rPr lang="en-US" sz="1800" b="1" dirty="0">
                <a:solidFill>
                  <a:srgbClr val="002060"/>
                </a:solidFill>
              </a:rPr>
              <a:t>&amp; per capita public debt at </a:t>
            </a:r>
            <a:r>
              <a:rPr lang="en-US" sz="1800" b="1" dirty="0">
                <a:solidFill>
                  <a:schemeClr val="accent6"/>
                </a:solidFill>
              </a:rPr>
              <a:t>$342</a:t>
            </a:r>
            <a:r>
              <a:rPr lang="en-US" sz="1800" b="1" dirty="0">
                <a:solidFill>
                  <a:srgbClr val="002060"/>
                </a:solidFill>
              </a:rPr>
              <a:t>; </a:t>
            </a:r>
          </a:p>
          <a:p>
            <a:r>
              <a:rPr lang="en-US" sz="1800" b="1" dirty="0">
                <a:solidFill>
                  <a:srgbClr val="002060"/>
                </a:solidFill>
              </a:rPr>
              <a:t>By the time </a:t>
            </a:r>
            <a:r>
              <a:rPr lang="en-US" sz="1800" b="1" dirty="0">
                <a:solidFill>
                  <a:srgbClr val="00B050"/>
                </a:solidFill>
              </a:rPr>
              <a:t>PF</a:t>
            </a:r>
            <a:r>
              <a:rPr lang="en-US" sz="1800" b="1" dirty="0">
                <a:solidFill>
                  <a:srgbClr val="002060"/>
                </a:solidFill>
              </a:rPr>
              <a:t> handed over to </a:t>
            </a:r>
            <a:r>
              <a:rPr lang="en-US" sz="1800" b="1" dirty="0">
                <a:solidFill>
                  <a:srgbClr val="C00000"/>
                </a:solidFill>
              </a:rPr>
              <a:t>UPND</a:t>
            </a:r>
            <a:r>
              <a:rPr lang="en-US" sz="1800" b="1" dirty="0">
                <a:solidFill>
                  <a:srgbClr val="002060"/>
                </a:solidFill>
              </a:rPr>
              <a:t> in 2021, they had messed things up badly; per capita GDP down to </a:t>
            </a:r>
            <a:r>
              <a:rPr lang="en-US" sz="1800" b="1" dirty="0">
                <a:solidFill>
                  <a:schemeClr val="accent6"/>
                </a:solidFill>
              </a:rPr>
              <a:t>$1,137 </a:t>
            </a:r>
            <a:r>
              <a:rPr lang="en-US" sz="1800" b="1" dirty="0">
                <a:solidFill>
                  <a:srgbClr val="002060"/>
                </a:solidFill>
              </a:rPr>
              <a:t>&amp; per capita public debt up, at </a:t>
            </a:r>
            <a:r>
              <a:rPr lang="en-US" sz="1800" b="1" dirty="0">
                <a:solidFill>
                  <a:srgbClr val="FF0000"/>
                </a:solidFill>
              </a:rPr>
              <a:t>$1,355</a:t>
            </a:r>
            <a:r>
              <a:rPr lang="en-US" sz="1800" b="1" dirty="0">
                <a:solidFill>
                  <a:srgbClr val="002060"/>
                </a:solidFill>
              </a:rPr>
              <a:t>; </a:t>
            </a:r>
          </a:p>
          <a:p>
            <a:r>
              <a:rPr lang="en-US" sz="1800" b="1" dirty="0">
                <a:solidFill>
                  <a:srgbClr val="C00000"/>
                </a:solidFill>
              </a:rPr>
              <a:t>UPND</a:t>
            </a:r>
            <a:r>
              <a:rPr lang="en-US" sz="1800" b="1" dirty="0">
                <a:solidFill>
                  <a:srgbClr val="002060"/>
                </a:solidFill>
              </a:rPr>
              <a:t> is expected to fix the mess within 5 years; it took </a:t>
            </a:r>
            <a:r>
              <a:rPr lang="en-US" sz="1800" b="1" dirty="0">
                <a:solidFill>
                  <a:srgbClr val="00B0F0"/>
                </a:solidFill>
              </a:rPr>
              <a:t>MMD</a:t>
            </a:r>
            <a:r>
              <a:rPr lang="en-US" sz="1800" b="1" dirty="0">
                <a:solidFill>
                  <a:srgbClr val="002060"/>
                </a:solidFill>
              </a:rPr>
              <a:t> 14 years to fix a relatively smaller problem... What are the implications of electoral pressure?   </a:t>
            </a:r>
          </a:p>
          <a:p>
            <a:pPr lvl="1"/>
            <a:endParaRPr lang="en-ZM" b="1" dirty="0">
              <a:solidFill>
                <a:srgbClr val="00206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821C7C-D6C2-4747-B8CD-A8DC48C1AA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36829" y="6487886"/>
            <a:ext cx="555171" cy="361196"/>
          </a:xfrm>
        </p:spPr>
        <p:txBody>
          <a:bodyPr/>
          <a:lstStyle/>
          <a:p>
            <a:pPr algn="ctr"/>
            <a:fld id="{35E55858-B0AD-4E27-ADDB-03C015D8F3D0}" type="slidenum">
              <a:rPr lang="en-ZM" sz="1800" smtClean="0"/>
              <a:pPr algn="ctr"/>
              <a:t>4</a:t>
            </a:fld>
            <a:endParaRPr lang="en-ZM" sz="1800" dirty="0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25BDFC43-982C-B31D-743C-33AF19253CC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65958763"/>
              </p:ext>
            </p:extLst>
          </p:nvPr>
        </p:nvGraphicFramePr>
        <p:xfrm>
          <a:off x="4292347" y="939785"/>
          <a:ext cx="7740000" cy="55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084633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62EBE-55B8-47D0-977F-7333266CD2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918"/>
            <a:ext cx="12192000" cy="733292"/>
          </a:xfrm>
        </p:spPr>
        <p:txBody>
          <a:bodyPr/>
          <a:lstStyle/>
          <a:p>
            <a:r>
              <a:rPr lang="en-US" b="1" dirty="0">
                <a:solidFill>
                  <a:srgbClr val="C00000"/>
                </a:solidFill>
              </a:rPr>
              <a:t>1. Economic History of Zambia’s Debt (cont’d)</a:t>
            </a:r>
            <a:endParaRPr lang="en-ZM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69D532-41D8-4679-BE9C-CD7A78754D0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792224"/>
            <a:ext cx="4443984" cy="5976256"/>
          </a:xfrm>
        </p:spPr>
        <p:txBody>
          <a:bodyPr>
            <a:normAutofit/>
          </a:bodyPr>
          <a:lstStyle/>
          <a:p>
            <a:endParaRPr lang="en-US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002060"/>
                </a:solidFill>
              </a:rPr>
              <a:t>2</a:t>
            </a:r>
            <a:r>
              <a:rPr lang="en-US" b="1" baseline="30000" dirty="0">
                <a:solidFill>
                  <a:srgbClr val="002060"/>
                </a:solidFill>
              </a:rPr>
              <a:t>nd</a:t>
            </a:r>
            <a:r>
              <a:rPr lang="en-US" b="1" dirty="0">
                <a:solidFill>
                  <a:srgbClr val="002060"/>
                </a:solidFill>
              </a:rPr>
              <a:t> wave of debt accumulation: </a:t>
            </a:r>
          </a:p>
          <a:p>
            <a:r>
              <a:rPr lang="en-US" b="1" dirty="0">
                <a:solidFill>
                  <a:srgbClr val="002060"/>
                </a:solidFill>
              </a:rPr>
              <a:t>PF inherited a healthy economy with a fiscal deficit that was above the rule-of-thumb threshold…. </a:t>
            </a:r>
          </a:p>
          <a:p>
            <a:r>
              <a:rPr lang="en-US" sz="2000" b="1" dirty="0">
                <a:solidFill>
                  <a:srgbClr val="002060"/>
                </a:solidFill>
              </a:rPr>
              <a:t>Populistic campaign promises about infrastructure development, rapid rural development and more money in the pocket put “imaginary” spending pressure for PF to borrow  </a:t>
            </a:r>
          </a:p>
          <a:p>
            <a:pPr lvl="1"/>
            <a:endParaRPr lang="en-ZM" sz="2000" b="1" dirty="0">
              <a:solidFill>
                <a:srgbClr val="00206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821C7C-D6C2-4747-B8CD-A8DC48C1AA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36829" y="6487886"/>
            <a:ext cx="555171" cy="361196"/>
          </a:xfrm>
        </p:spPr>
        <p:txBody>
          <a:bodyPr/>
          <a:lstStyle/>
          <a:p>
            <a:pPr algn="ctr"/>
            <a:fld id="{35E55858-B0AD-4E27-ADDB-03C015D8F3D0}" type="slidenum">
              <a:rPr lang="en-ZM" sz="1800" smtClean="0"/>
              <a:pPr algn="ctr"/>
              <a:t>5</a:t>
            </a:fld>
            <a:endParaRPr lang="en-ZM" sz="1800" dirty="0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E7DEF4B2-DA91-406D-983D-695CBEDF9D8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18358265"/>
              </p:ext>
            </p:extLst>
          </p:nvPr>
        </p:nvGraphicFramePr>
        <p:xfrm>
          <a:off x="4791456" y="992777"/>
          <a:ext cx="7272528" cy="55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292839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62EBE-55B8-47D0-977F-7333266CD2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918"/>
            <a:ext cx="12192000" cy="733292"/>
          </a:xfrm>
        </p:spPr>
        <p:txBody>
          <a:bodyPr/>
          <a:lstStyle/>
          <a:p>
            <a:r>
              <a:rPr lang="en-US" b="1" dirty="0">
                <a:solidFill>
                  <a:srgbClr val="C00000"/>
                </a:solidFill>
              </a:rPr>
              <a:t>1. Economic History of Zambia’s Debt (cont’d)  </a:t>
            </a:r>
            <a:endParaRPr lang="en-ZM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69D532-41D8-4679-BE9C-CD7A78754D0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911096"/>
            <a:ext cx="5797296" cy="5976256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Because of SIZE of the public debt, Public debt service mounted:</a:t>
            </a:r>
          </a:p>
          <a:p>
            <a:pPr lvl="1"/>
            <a:r>
              <a:rPr lang="en-US" sz="2000" b="1" dirty="0">
                <a:solidFill>
                  <a:srgbClr val="002060"/>
                </a:solidFill>
              </a:rPr>
              <a:t>debt service = 70% of domestic revenue; </a:t>
            </a:r>
          </a:p>
          <a:p>
            <a:pPr lvl="1"/>
            <a:r>
              <a:rPr lang="en-US" sz="2000" b="1" dirty="0">
                <a:solidFill>
                  <a:srgbClr val="002060"/>
                </a:solidFill>
              </a:rPr>
              <a:t>PE = approx. 42% of Domestic revenue;</a:t>
            </a:r>
          </a:p>
          <a:p>
            <a:pPr lvl="1"/>
            <a:r>
              <a:rPr lang="en-US" sz="2000" b="1" dirty="0">
                <a:solidFill>
                  <a:srgbClr val="002060"/>
                </a:solidFill>
              </a:rPr>
              <a:t>Total = 112% </a:t>
            </a:r>
            <a:r>
              <a:rPr lang="en-US" sz="2000" b="1" dirty="0">
                <a:solidFill>
                  <a:srgbClr val="002060"/>
                </a:solidFill>
                <a:sym typeface="Wingdings" panose="05000000000000000000" pitchFamily="2" charset="2"/>
              </a:rPr>
              <a:t> no fiscal space</a:t>
            </a:r>
          </a:p>
          <a:p>
            <a:r>
              <a:rPr lang="en-US" b="1" dirty="0">
                <a:solidFill>
                  <a:srgbClr val="002060"/>
                </a:solidFill>
              </a:rPr>
              <a:t>placed Zambia increasingly at high risk of debt distress</a:t>
            </a:r>
          </a:p>
          <a:p>
            <a:r>
              <a:rPr lang="en-US" b="1" dirty="0">
                <a:solidFill>
                  <a:srgbClr val="002060"/>
                </a:solidFill>
              </a:rPr>
              <a:t>IN November 2020 (during COVID-19) Zambia defaulted on external debt service and went on repayment standstill </a:t>
            </a:r>
          </a:p>
          <a:p>
            <a:r>
              <a:rPr lang="en-US" b="1" dirty="0">
                <a:solidFill>
                  <a:srgbClr val="002060"/>
                </a:solidFill>
              </a:rPr>
              <a:t>This </a:t>
            </a:r>
            <a:r>
              <a:rPr lang="en-US" b="1" dirty="0">
                <a:solidFill>
                  <a:srgbClr val="C00000"/>
                </a:solidFill>
              </a:rPr>
              <a:t>ushered in the need for debt restructuring negotiations</a:t>
            </a:r>
            <a:r>
              <a:rPr lang="en-US" b="1" dirty="0">
                <a:solidFill>
                  <a:srgbClr val="002060"/>
                </a:solidFill>
              </a:rPr>
              <a:t>… </a:t>
            </a:r>
          </a:p>
          <a:p>
            <a:pPr lvl="1"/>
            <a:endParaRPr lang="en-ZM" sz="2000" b="1" dirty="0">
              <a:solidFill>
                <a:srgbClr val="00206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821C7C-D6C2-4747-B8CD-A8DC48C1AA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36829" y="6487886"/>
            <a:ext cx="555171" cy="361196"/>
          </a:xfrm>
        </p:spPr>
        <p:txBody>
          <a:bodyPr/>
          <a:lstStyle/>
          <a:p>
            <a:pPr algn="ctr"/>
            <a:fld id="{35E55858-B0AD-4E27-ADDB-03C015D8F3D0}" type="slidenum">
              <a:rPr lang="en-ZM" sz="1800" smtClean="0"/>
              <a:pPr algn="ctr"/>
              <a:t>6</a:t>
            </a:fld>
            <a:endParaRPr lang="en-ZM" sz="1800" dirty="0"/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B5AE9FC6-C790-415E-8289-FC2799D04D4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49266399"/>
              </p:ext>
            </p:extLst>
          </p:nvPr>
        </p:nvGraphicFramePr>
        <p:xfrm>
          <a:off x="6096000" y="1159595"/>
          <a:ext cx="5989320" cy="53282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750033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62EBE-55B8-47D0-977F-7333266CD2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918"/>
            <a:ext cx="12192000" cy="739227"/>
          </a:xfrm>
        </p:spPr>
        <p:txBody>
          <a:bodyPr/>
          <a:lstStyle/>
          <a:p>
            <a:r>
              <a:rPr lang="en-US" b="1" dirty="0">
                <a:solidFill>
                  <a:srgbClr val="C00000"/>
                </a:solidFill>
              </a:rPr>
              <a:t>2. Debt Restructuring Negotiations</a:t>
            </a:r>
            <a:endParaRPr lang="en-ZM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69D532-41D8-4679-BE9C-CD7A78754D0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1024128"/>
            <a:ext cx="4476166" cy="58338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C00000"/>
                </a:solidFill>
              </a:rPr>
              <a:t>Broad timeline</a:t>
            </a:r>
            <a:r>
              <a:rPr lang="en-US" sz="1900" b="1" dirty="0">
                <a:solidFill>
                  <a:srgbClr val="002060"/>
                </a:solidFill>
              </a:rPr>
              <a:t>: </a:t>
            </a:r>
          </a:p>
          <a:p>
            <a:r>
              <a:rPr lang="en-US" sz="1900" b="1" dirty="0">
                <a:solidFill>
                  <a:srgbClr val="002060"/>
                </a:solidFill>
              </a:rPr>
              <a:t>Initial talks with Eurobond holders… </a:t>
            </a:r>
          </a:p>
          <a:p>
            <a:r>
              <a:rPr lang="en-US" sz="1900" b="1" dirty="0">
                <a:solidFill>
                  <a:srgbClr val="002060"/>
                </a:solidFill>
              </a:rPr>
              <a:t>G20 Common Framework in place…  </a:t>
            </a:r>
          </a:p>
          <a:p>
            <a:r>
              <a:rPr lang="en-US" sz="1900" b="1" dirty="0">
                <a:solidFill>
                  <a:srgbClr val="002060"/>
                </a:solidFill>
              </a:rPr>
              <a:t>IMF talks, with approval in Aug 2022…</a:t>
            </a:r>
          </a:p>
          <a:p>
            <a:r>
              <a:rPr lang="en-US" sz="1900" b="1" dirty="0">
                <a:solidFill>
                  <a:srgbClr val="002060"/>
                </a:solidFill>
              </a:rPr>
              <a:t>Further talks under G20, with China coming on board </a:t>
            </a:r>
          </a:p>
          <a:p>
            <a:r>
              <a:rPr lang="en-US" sz="1900" b="1" dirty="0">
                <a:solidFill>
                  <a:srgbClr val="002060"/>
                </a:solidFill>
              </a:rPr>
              <a:t>Full debt Restructuring deal was anticipated by end-March 2023… </a:t>
            </a:r>
          </a:p>
          <a:p>
            <a:pPr lvl="2"/>
            <a:endParaRPr lang="en-US" sz="1900" b="1" dirty="0">
              <a:solidFill>
                <a:srgbClr val="00206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821C7C-D6C2-4747-B8CD-A8DC48C1AA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36829" y="6487886"/>
            <a:ext cx="555171" cy="361196"/>
          </a:xfrm>
        </p:spPr>
        <p:txBody>
          <a:bodyPr/>
          <a:lstStyle/>
          <a:p>
            <a:pPr algn="ctr"/>
            <a:fld id="{35E55858-B0AD-4E27-ADDB-03C015D8F3D0}" type="slidenum">
              <a:rPr lang="en-ZM" sz="1800" smtClean="0"/>
              <a:pPr algn="ctr"/>
              <a:t>7</a:t>
            </a:fld>
            <a:endParaRPr lang="en-ZM" sz="18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8DC0437-5208-4D03-AAD0-94F2BA59DA8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861" t="18666" r="11889" b="11067"/>
          <a:stretch/>
        </p:blipFill>
        <p:spPr>
          <a:xfrm>
            <a:off x="4476166" y="902524"/>
            <a:ext cx="7715834" cy="595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5100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62EBE-55B8-47D0-977F-7333266CD2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918"/>
            <a:ext cx="12192000" cy="739227"/>
          </a:xfrm>
        </p:spPr>
        <p:txBody>
          <a:bodyPr/>
          <a:lstStyle/>
          <a:p>
            <a:r>
              <a:rPr lang="en-US" b="1" dirty="0">
                <a:solidFill>
                  <a:srgbClr val="C00000"/>
                </a:solidFill>
              </a:rPr>
              <a:t>2. Debt Restructuring Negotiations (cont’d)</a:t>
            </a:r>
            <a:endParaRPr lang="en-ZM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69D532-41D8-4679-BE9C-CD7A78754D0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902525"/>
            <a:ext cx="4974336" cy="59554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C00000"/>
                </a:solidFill>
              </a:rPr>
              <a:t>Challenges to the negotiations</a:t>
            </a:r>
            <a:r>
              <a:rPr lang="en-US" sz="1900" b="1" dirty="0">
                <a:solidFill>
                  <a:srgbClr val="002060"/>
                </a:solidFill>
              </a:rPr>
              <a:t>: </a:t>
            </a:r>
          </a:p>
          <a:p>
            <a:r>
              <a:rPr lang="en-US" sz="1900" b="1" dirty="0">
                <a:solidFill>
                  <a:srgbClr val="002060"/>
                </a:solidFill>
              </a:rPr>
              <a:t>Complicated debt structure… </a:t>
            </a:r>
          </a:p>
          <a:p>
            <a:r>
              <a:rPr lang="en-US" sz="1900" b="1" dirty="0">
                <a:solidFill>
                  <a:srgbClr val="002060"/>
                </a:solidFill>
              </a:rPr>
              <a:t>G20 Common Framework may have  WEAKNESSES/GAPS, incl. transparency of underpinning DSA…  </a:t>
            </a:r>
          </a:p>
          <a:p>
            <a:r>
              <a:rPr lang="en-US" sz="1900" b="1" dirty="0">
                <a:solidFill>
                  <a:srgbClr val="002060"/>
                </a:solidFill>
              </a:rPr>
              <a:t>New issues on the table, e.g., treatment of multilateral debt and local currency debt…</a:t>
            </a:r>
          </a:p>
          <a:p>
            <a:r>
              <a:rPr lang="en-US" sz="1900" b="1" dirty="0">
                <a:solidFill>
                  <a:srgbClr val="002060"/>
                </a:solidFill>
              </a:rPr>
              <a:t>Global Geopolitical tensions…  </a:t>
            </a:r>
          </a:p>
          <a:p>
            <a:pPr lvl="1"/>
            <a:endParaRPr lang="en-US" sz="1700" b="1" dirty="0">
              <a:solidFill>
                <a:srgbClr val="00206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821C7C-D6C2-4747-B8CD-A8DC48C1AA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36829" y="6487886"/>
            <a:ext cx="555171" cy="361196"/>
          </a:xfrm>
        </p:spPr>
        <p:txBody>
          <a:bodyPr/>
          <a:lstStyle/>
          <a:p>
            <a:pPr algn="ctr"/>
            <a:fld id="{35E55858-B0AD-4E27-ADDB-03C015D8F3D0}" type="slidenum">
              <a:rPr lang="en-ZM" sz="1800" smtClean="0"/>
              <a:pPr algn="ctr"/>
              <a:t>8</a:t>
            </a:fld>
            <a:endParaRPr lang="en-ZM" sz="1800" dirty="0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0B95415F-734E-5F39-5EBC-1B74C6AF4AC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34677693"/>
              </p:ext>
            </p:extLst>
          </p:nvPr>
        </p:nvGraphicFramePr>
        <p:xfrm>
          <a:off x="5554416" y="857873"/>
          <a:ext cx="6480000" cy="5738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274441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62EBE-55B8-47D0-977F-7333266CD2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918"/>
            <a:ext cx="12192000" cy="872826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2. Debt Restructuring Negotiations (cont’d)  </a:t>
            </a:r>
            <a:endParaRPr lang="en-ZM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69D532-41D8-4679-BE9C-CD7A78754D0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881744"/>
            <a:ext cx="4270248" cy="59762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</a:rPr>
              <a:t>Growing Macroeconomic instabilities:</a:t>
            </a:r>
          </a:p>
          <a:p>
            <a:r>
              <a:rPr lang="en-US" b="1" dirty="0">
                <a:solidFill>
                  <a:srgbClr val="002060"/>
                </a:solidFill>
              </a:rPr>
              <a:t>Causing huge negative sentiment locally… </a:t>
            </a:r>
          </a:p>
          <a:p>
            <a:r>
              <a:rPr lang="en-US" b="1" dirty="0">
                <a:solidFill>
                  <a:srgbClr val="002060"/>
                </a:solidFill>
              </a:rPr>
              <a:t>Social media… </a:t>
            </a:r>
          </a:p>
          <a:p>
            <a:r>
              <a:rPr lang="en-US" b="1" dirty="0">
                <a:solidFill>
                  <a:srgbClr val="002060"/>
                </a:solidFill>
              </a:rPr>
              <a:t>Politicization… </a:t>
            </a:r>
          </a:p>
          <a:p>
            <a:r>
              <a:rPr lang="en-US" b="1" dirty="0">
                <a:solidFill>
                  <a:srgbClr val="002060"/>
                </a:solidFill>
              </a:rPr>
              <a:t>Democratic pressure from campaign promises…  </a:t>
            </a:r>
          </a:p>
          <a:p>
            <a:r>
              <a:rPr lang="en-US" b="1" dirty="0">
                <a:solidFill>
                  <a:srgbClr val="002060"/>
                </a:solidFill>
              </a:rPr>
              <a:t>Corruption and fight against it causing various consequences, incl. Institutional inertia 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2060"/>
                </a:solidFill>
              </a:rPr>
              <a:t>But has been much worse before….  </a:t>
            </a:r>
          </a:p>
          <a:p>
            <a:pPr lvl="1"/>
            <a:endParaRPr lang="en-US" sz="2000" b="1" dirty="0">
              <a:solidFill>
                <a:srgbClr val="00206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821C7C-D6C2-4747-B8CD-A8DC48C1AA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36829" y="6487886"/>
            <a:ext cx="555171" cy="361196"/>
          </a:xfrm>
        </p:spPr>
        <p:txBody>
          <a:bodyPr/>
          <a:lstStyle/>
          <a:p>
            <a:pPr algn="ctr"/>
            <a:fld id="{35E55858-B0AD-4E27-ADDB-03C015D8F3D0}" type="slidenum">
              <a:rPr lang="en-ZM" sz="1800" smtClean="0"/>
              <a:pPr algn="ctr"/>
              <a:t>9</a:t>
            </a:fld>
            <a:endParaRPr lang="en-ZM" sz="1800" dirty="0"/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195D3C7A-99C6-4300-8057-33EA5FCF5E29}"/>
              </a:ext>
            </a:extLst>
          </p:cNvPr>
          <p:cNvGraphicFramePr>
            <a:graphicFrameLocks/>
          </p:cNvGraphicFramePr>
          <p:nvPr/>
        </p:nvGraphicFramePr>
        <p:xfrm>
          <a:off x="4270248" y="986472"/>
          <a:ext cx="7848000" cy="55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9911DC59-A205-413C-BBA6-0BD1162E21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64887679"/>
              </p:ext>
            </p:extLst>
          </p:nvPr>
        </p:nvGraphicFramePr>
        <p:xfrm>
          <a:off x="4270248" y="986472"/>
          <a:ext cx="7848000" cy="55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Oval 10">
            <a:extLst>
              <a:ext uri="{FF2B5EF4-FFF2-40B4-BE49-F238E27FC236}">
                <a16:creationId xmlns:a16="http://schemas.microsoft.com/office/drawing/2014/main" id="{D0AE189A-3122-D5FF-5F2A-67D3C3D67284}"/>
              </a:ext>
            </a:extLst>
          </p:cNvPr>
          <p:cNvSpPr/>
          <p:nvPr/>
        </p:nvSpPr>
        <p:spPr>
          <a:xfrm>
            <a:off x="5394960" y="1572768"/>
            <a:ext cx="2688336" cy="2916936"/>
          </a:xfrm>
          <a:prstGeom prst="ellipse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M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0795382-5337-8FBF-0133-A3602FC07B1D}"/>
              </a:ext>
            </a:extLst>
          </p:cNvPr>
          <p:cNvSpPr/>
          <p:nvPr/>
        </p:nvSpPr>
        <p:spPr>
          <a:xfrm>
            <a:off x="9326880" y="1892808"/>
            <a:ext cx="2002236" cy="2048256"/>
          </a:xfrm>
          <a:prstGeom prst="ellipse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M"/>
          </a:p>
        </p:txBody>
      </p:sp>
    </p:spTree>
    <p:extLst>
      <p:ext uri="{BB962C8B-B14F-4D97-AF65-F5344CB8AC3E}">
        <p14:creationId xmlns:p14="http://schemas.microsoft.com/office/powerpoint/2010/main" val="2244501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62EBE-55B8-47D0-977F-7333266CD2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918"/>
            <a:ext cx="12192000" cy="872826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2. Debt Restructuring Negotiations (cont’d)   </a:t>
            </a:r>
            <a:endParaRPr lang="en-ZM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69D532-41D8-4679-BE9C-CD7A78754D0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881744"/>
            <a:ext cx="12070080" cy="59762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002060"/>
                </a:solidFill>
              </a:rPr>
              <a:t>Zambia’s Other Socio-economic issues:</a:t>
            </a:r>
          </a:p>
          <a:p>
            <a:r>
              <a:rPr lang="en-US" b="1" dirty="0">
                <a:solidFill>
                  <a:srgbClr val="002060"/>
                </a:solidFill>
              </a:rPr>
              <a:t>Employment (job earnings, quality, etc.) and Unemployment (esp. Female Youth Unemployment).</a:t>
            </a:r>
          </a:p>
          <a:p>
            <a:r>
              <a:rPr lang="en-US" b="1" dirty="0">
                <a:solidFill>
                  <a:srgbClr val="002060"/>
                </a:solidFill>
              </a:rPr>
              <a:t>Poverty and inequality…. </a:t>
            </a:r>
          </a:p>
          <a:p>
            <a:r>
              <a:rPr lang="en-US" b="1" dirty="0">
                <a:solidFill>
                  <a:srgbClr val="002060"/>
                </a:solidFill>
              </a:rPr>
              <a:t>Rural-Urban divide; water resource management;  </a:t>
            </a:r>
          </a:p>
          <a:p>
            <a:r>
              <a:rPr lang="en-US" b="1" dirty="0">
                <a:solidFill>
                  <a:srgbClr val="002060"/>
                </a:solidFill>
              </a:rPr>
              <a:t>Education, health, energy, water and sanitation and the Demographic transition (an increasingly younger population). </a:t>
            </a:r>
          </a:p>
          <a:p>
            <a:r>
              <a:rPr lang="en-US" b="1" dirty="0">
                <a:solidFill>
                  <a:srgbClr val="002060"/>
                </a:solidFill>
              </a:rPr>
              <a:t>Infrastructure gaps</a:t>
            </a:r>
          </a:p>
          <a:p>
            <a:r>
              <a:rPr lang="en-US" b="1" dirty="0">
                <a:solidFill>
                  <a:srgbClr val="002060"/>
                </a:solidFill>
              </a:rPr>
              <a:t>Private sector productive capacity (to create jobs, invest, produce, export, etc.)</a:t>
            </a:r>
          </a:p>
          <a:p>
            <a:r>
              <a:rPr lang="en-US" b="1" dirty="0">
                <a:solidFill>
                  <a:srgbClr val="002060"/>
                </a:solidFill>
              </a:rPr>
              <a:t>Public sector productive capacity (public institutional, policy and regulatory support)…</a:t>
            </a:r>
          </a:p>
          <a:p>
            <a:pPr marL="0" indent="0">
              <a:buNone/>
            </a:pPr>
            <a:endParaRPr lang="en-US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002060"/>
                </a:solidFill>
              </a:rPr>
              <a:t>All these Creating immense pressure for </a:t>
            </a:r>
            <a:r>
              <a:rPr lang="en-US" b="1" dirty="0">
                <a:solidFill>
                  <a:srgbClr val="C00000"/>
                </a:solidFill>
              </a:rPr>
              <a:t>bally to fix it!!!</a:t>
            </a:r>
            <a:r>
              <a:rPr lang="en-US" b="1" dirty="0">
                <a:solidFill>
                  <a:srgbClr val="002060"/>
                </a:solidFill>
              </a:rPr>
              <a:t> </a:t>
            </a:r>
          </a:p>
          <a:p>
            <a:pPr lvl="1"/>
            <a:endParaRPr lang="en-US" sz="2000" b="1" dirty="0">
              <a:solidFill>
                <a:srgbClr val="00206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821C7C-D6C2-4747-B8CD-A8DC48C1AA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36829" y="6487886"/>
            <a:ext cx="555171" cy="361196"/>
          </a:xfrm>
        </p:spPr>
        <p:txBody>
          <a:bodyPr/>
          <a:lstStyle/>
          <a:p>
            <a:pPr algn="ctr"/>
            <a:fld id="{35E55858-B0AD-4E27-ADDB-03C015D8F3D0}" type="slidenum">
              <a:rPr lang="en-ZM" sz="1800" smtClean="0"/>
              <a:pPr algn="ctr"/>
              <a:t>10</a:t>
            </a:fld>
            <a:endParaRPr lang="en-ZM" sz="1800" dirty="0"/>
          </a:p>
        </p:txBody>
      </p:sp>
    </p:spTree>
    <p:extLst>
      <p:ext uri="{BB962C8B-B14F-4D97-AF65-F5344CB8AC3E}">
        <p14:creationId xmlns:p14="http://schemas.microsoft.com/office/powerpoint/2010/main" val="1184049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62EBE-55B8-47D0-977F-7333266CD2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918"/>
            <a:ext cx="12192000" cy="739227"/>
          </a:xfrm>
        </p:spPr>
        <p:txBody>
          <a:bodyPr/>
          <a:lstStyle/>
          <a:p>
            <a:r>
              <a:rPr lang="en-US" b="1" dirty="0">
                <a:solidFill>
                  <a:srgbClr val="C00000"/>
                </a:solidFill>
              </a:rPr>
              <a:t>2. Debt Restructuring Negotiations (cont’d) </a:t>
            </a:r>
            <a:endParaRPr lang="en-ZM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69D532-41D8-4679-BE9C-CD7A78754D0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902525"/>
            <a:ext cx="12192000" cy="5955475"/>
          </a:xfrm>
        </p:spPr>
        <p:txBody>
          <a:bodyPr>
            <a:normAutofit/>
          </a:bodyPr>
          <a:lstStyle/>
          <a:p>
            <a:r>
              <a:rPr lang="en-US" sz="2200" b="1" dirty="0">
                <a:solidFill>
                  <a:srgbClr val="C00000"/>
                </a:solidFill>
              </a:rPr>
              <a:t>MOFNP/BOZ team</a:t>
            </a:r>
            <a:r>
              <a:rPr lang="en-US" sz="2200" b="1" dirty="0">
                <a:solidFill>
                  <a:srgbClr val="002060"/>
                </a:solidFill>
              </a:rPr>
              <a:t> </a:t>
            </a:r>
            <a:r>
              <a:rPr lang="en-US" sz="2200" b="1" dirty="0">
                <a:solidFill>
                  <a:srgbClr val="C00000"/>
                </a:solidFill>
              </a:rPr>
              <a:t>need to keep adjusting and moving</a:t>
            </a:r>
            <a:r>
              <a:rPr lang="en-US" sz="2200" b="1" dirty="0">
                <a:solidFill>
                  <a:srgbClr val="002060"/>
                </a:solidFill>
              </a:rPr>
              <a:t>: </a:t>
            </a:r>
          </a:p>
          <a:p>
            <a:pPr lvl="1"/>
            <a:r>
              <a:rPr lang="en-US" sz="2200" b="1" dirty="0">
                <a:solidFill>
                  <a:srgbClr val="002060"/>
                </a:solidFill>
              </a:rPr>
              <a:t>Must keep Regrouping as new information emerges;</a:t>
            </a:r>
          </a:p>
          <a:p>
            <a:pPr lvl="1"/>
            <a:r>
              <a:rPr lang="en-US" sz="2200" b="1" dirty="0">
                <a:solidFill>
                  <a:srgbClr val="002060"/>
                </a:solidFill>
              </a:rPr>
              <a:t>Must keep on with the pockets of negotiations, adjusting to creditor negotiation preferences (some creditors like transparency/publicity while others do not)…. </a:t>
            </a:r>
          </a:p>
          <a:p>
            <a:pPr lvl="1"/>
            <a:r>
              <a:rPr lang="en-US" sz="2200" b="1" dirty="0">
                <a:solidFill>
                  <a:srgbClr val="002060"/>
                </a:solidFill>
              </a:rPr>
              <a:t>Must keep publishing information (e.g., frequent debt negotiation updates; treatment of domestic arrears, etc. all breathing confidence and counteracting negative sentiments)…  </a:t>
            </a:r>
          </a:p>
          <a:p>
            <a:r>
              <a:rPr lang="en-US" sz="2200" b="1" dirty="0">
                <a:solidFill>
                  <a:srgbClr val="C00000"/>
                </a:solidFill>
              </a:rPr>
              <a:t>IN parallel, Public Sector reforms are necessary</a:t>
            </a:r>
            <a:r>
              <a:rPr lang="en-US" sz="2200" b="1" dirty="0">
                <a:solidFill>
                  <a:srgbClr val="002060"/>
                </a:solidFill>
              </a:rPr>
              <a:t>:</a:t>
            </a:r>
          </a:p>
          <a:p>
            <a:pPr lvl="1"/>
            <a:r>
              <a:rPr lang="en-US" sz="2200" b="1" dirty="0">
                <a:solidFill>
                  <a:srgbClr val="C00000"/>
                </a:solidFill>
              </a:rPr>
              <a:t>Institutional reforms</a:t>
            </a:r>
            <a:r>
              <a:rPr lang="en-US" sz="2200" b="1" dirty="0">
                <a:solidFill>
                  <a:srgbClr val="002060"/>
                </a:solidFill>
              </a:rPr>
              <a:t>…. </a:t>
            </a:r>
          </a:p>
          <a:p>
            <a:pPr lvl="1"/>
            <a:r>
              <a:rPr lang="en-US" sz="2200" b="1" dirty="0">
                <a:solidFill>
                  <a:srgbClr val="C00000"/>
                </a:solidFill>
              </a:rPr>
              <a:t>Policy and regulatory reforms</a:t>
            </a:r>
            <a:r>
              <a:rPr lang="en-US" sz="2200" b="1" dirty="0">
                <a:solidFill>
                  <a:srgbClr val="002060"/>
                </a:solidFill>
              </a:rPr>
              <a:t>: focusing on jobs; PSD; fiscal management, incl. debt; social investments, etc. </a:t>
            </a:r>
          </a:p>
          <a:p>
            <a:pPr marL="0" indent="0" algn="ctr">
              <a:buNone/>
            </a:pPr>
            <a:r>
              <a:rPr lang="en-US" sz="2200" b="1" i="1" dirty="0">
                <a:solidFill>
                  <a:srgbClr val="FF0000"/>
                </a:solidFill>
              </a:rPr>
              <a:t>No choice but to achieve Debt restructuring; so it will be done!!!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821C7C-D6C2-4747-B8CD-A8DC48C1AA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36829" y="6487886"/>
            <a:ext cx="555171" cy="361196"/>
          </a:xfrm>
        </p:spPr>
        <p:txBody>
          <a:bodyPr/>
          <a:lstStyle/>
          <a:p>
            <a:pPr algn="ctr"/>
            <a:fld id="{35E55858-B0AD-4E27-ADDB-03C015D8F3D0}" type="slidenum">
              <a:rPr lang="en-ZM" sz="1800" smtClean="0"/>
              <a:pPr algn="ctr"/>
              <a:t>11</a:t>
            </a:fld>
            <a:endParaRPr lang="en-ZM" sz="1800" dirty="0"/>
          </a:p>
        </p:txBody>
      </p:sp>
    </p:spTree>
    <p:extLst>
      <p:ext uri="{BB962C8B-B14F-4D97-AF65-F5344CB8AC3E}">
        <p14:creationId xmlns:p14="http://schemas.microsoft.com/office/powerpoint/2010/main" val="14284039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62EBE-55B8-47D0-977F-7333266CD2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689773"/>
            <a:ext cx="12192000" cy="739227"/>
          </a:xfrm>
        </p:spPr>
        <p:txBody>
          <a:bodyPr/>
          <a:lstStyle/>
          <a:p>
            <a:r>
              <a:rPr lang="en-US" b="1" dirty="0">
                <a:solidFill>
                  <a:srgbClr val="C00000"/>
                </a:solidFill>
              </a:rPr>
              <a:t>end</a:t>
            </a:r>
            <a:endParaRPr lang="en-ZM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69D532-41D8-4679-BE9C-CD7A78754D0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6812281"/>
            <a:ext cx="12192000" cy="45719"/>
          </a:xfrm>
        </p:spPr>
        <p:txBody>
          <a:bodyPr>
            <a:normAutofit fontScale="25000" lnSpcReduction="20000"/>
          </a:bodyPr>
          <a:lstStyle/>
          <a:p>
            <a:pPr lvl="1" algn="ctr"/>
            <a:endParaRPr lang="en-US" sz="2000" b="1" dirty="0">
              <a:solidFill>
                <a:srgbClr val="002060"/>
              </a:solidFill>
            </a:endParaRPr>
          </a:p>
          <a:p>
            <a:pPr lvl="1" algn="ctr"/>
            <a:endParaRPr lang="en-ZM" sz="2200" b="1" dirty="0">
              <a:solidFill>
                <a:srgbClr val="00206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821C7C-D6C2-4747-B8CD-A8DC48C1AA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36829" y="6487886"/>
            <a:ext cx="555171" cy="361196"/>
          </a:xfrm>
        </p:spPr>
        <p:txBody>
          <a:bodyPr/>
          <a:lstStyle/>
          <a:p>
            <a:pPr algn="ctr"/>
            <a:fld id="{35E55858-B0AD-4E27-ADDB-03C015D8F3D0}" type="slidenum">
              <a:rPr lang="en-ZM" sz="1800" smtClean="0"/>
              <a:pPr algn="ctr"/>
              <a:t>12</a:t>
            </a:fld>
            <a:endParaRPr lang="en-ZM" sz="1800" dirty="0"/>
          </a:p>
        </p:txBody>
      </p:sp>
    </p:spTree>
    <p:extLst>
      <p:ext uri="{BB962C8B-B14F-4D97-AF65-F5344CB8AC3E}">
        <p14:creationId xmlns:p14="http://schemas.microsoft.com/office/powerpoint/2010/main" val="2941147695"/>
      </p:ext>
    </p:extLst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TM04033925[[fn=Droplet]]</Template>
  <TotalTime>7722</TotalTime>
  <Words>860</Words>
  <Application>Microsoft Office PowerPoint</Application>
  <PresentationFormat>Widescreen</PresentationFormat>
  <Paragraphs>94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Arial Narrow</vt:lpstr>
      <vt:lpstr>Calibri</vt:lpstr>
      <vt:lpstr>Times New Roman</vt:lpstr>
      <vt:lpstr>Tw Cen MT</vt:lpstr>
      <vt:lpstr>Droplet</vt:lpstr>
      <vt:lpstr>Prospects and Challenges of Restructuring Zambia’s Debt</vt:lpstr>
      <vt:lpstr>Outline</vt:lpstr>
      <vt:lpstr>1. Economic History of Zambia’s Debt  </vt:lpstr>
      <vt:lpstr>1. Economic History of Zambia’s Debt (cont’d) </vt:lpstr>
      <vt:lpstr>1. Economic History of Zambia’s Debt (cont’d)</vt:lpstr>
      <vt:lpstr>1. Economic History of Zambia’s Debt (cont’d)  </vt:lpstr>
      <vt:lpstr>2. Debt Restructuring Negotiations</vt:lpstr>
      <vt:lpstr>2. Debt Restructuring Negotiations (cont’d)</vt:lpstr>
      <vt:lpstr>2. Debt Restructuring Negotiations (cont’d)  </vt:lpstr>
      <vt:lpstr>2. Debt Restructuring Negotiations (cont’d)   </vt:lpstr>
      <vt:lpstr>2. Debt Restructuring Negotiations (cont’d) </vt:lpstr>
      <vt:lpstr>end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Contemporary debt and related issues in Zambia</dc:title>
  <dc:creator>Caesar Cheelo</dc:creator>
  <cp:lastModifiedBy>Bwalya Stiwe</cp:lastModifiedBy>
  <cp:revision>17</cp:revision>
  <dcterms:created xsi:type="dcterms:W3CDTF">2021-08-24T17:47:44Z</dcterms:created>
  <dcterms:modified xsi:type="dcterms:W3CDTF">2023-04-25T12:02:38Z</dcterms:modified>
</cp:coreProperties>
</file>